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258" r:id="rId3"/>
    <p:sldId id="398" r:id="rId4"/>
    <p:sldId id="991" r:id="rId5"/>
    <p:sldId id="992" r:id="rId6"/>
    <p:sldId id="996" r:id="rId7"/>
    <p:sldId id="998" r:id="rId8"/>
    <p:sldId id="999" r:id="rId9"/>
    <p:sldId id="1000" r:id="rId10"/>
    <p:sldId id="1001" r:id="rId11"/>
    <p:sldId id="402" r:id="rId12"/>
    <p:sldId id="403" r:id="rId13"/>
    <p:sldId id="1004" r:id="rId14"/>
    <p:sldId id="1005" r:id="rId15"/>
    <p:sldId id="1006" r:id="rId16"/>
    <p:sldId id="404" r:id="rId17"/>
    <p:sldId id="1007" r:id="rId18"/>
    <p:sldId id="1010" r:id="rId19"/>
    <p:sldId id="345" r:id="rId20"/>
    <p:sldId id="1012" r:id="rId21"/>
    <p:sldId id="395" r:id="rId22"/>
    <p:sldId id="1013" r:id="rId23"/>
    <p:sldId id="392" r:id="rId24"/>
    <p:sldId id="1014" r:id="rId25"/>
    <p:sldId id="406" r:id="rId26"/>
    <p:sldId id="407" r:id="rId27"/>
    <p:sldId id="410" r:id="rId28"/>
    <p:sldId id="1016" r:id="rId29"/>
    <p:sldId id="415" r:id="rId30"/>
    <p:sldId id="429" r:id="rId31"/>
    <p:sldId id="419" r:id="rId32"/>
    <p:sldId id="420" r:id="rId33"/>
    <p:sldId id="422" r:id="rId34"/>
    <p:sldId id="426" r:id="rId35"/>
    <p:sldId id="1017" r:id="rId36"/>
    <p:sldId id="421" r:id="rId37"/>
    <p:sldId id="433" r:id="rId38"/>
    <p:sldId id="1018" r:id="rId39"/>
    <p:sldId id="432" r:id="rId40"/>
    <p:sldId id="439" r:id="rId41"/>
    <p:sldId id="442" r:id="rId42"/>
    <p:sldId id="443" r:id="rId43"/>
    <p:sldId id="446" r:id="rId44"/>
    <p:sldId id="448" r:id="rId45"/>
    <p:sldId id="264" r:id="rId46"/>
    <p:sldId id="1025" r:id="rId47"/>
    <p:sldId id="450" r:id="rId48"/>
    <p:sldId id="341" r:id="rId49"/>
    <p:sldId id="1026" r:id="rId50"/>
    <p:sldId id="440" r:id="rId51"/>
    <p:sldId id="291" r:id="rId52"/>
    <p:sldId id="1027" r:id="rId53"/>
    <p:sldId id="449" r:id="rId54"/>
    <p:sldId id="1028" r:id="rId55"/>
    <p:sldId id="1029" r:id="rId56"/>
    <p:sldId id="1030" r:id="rId57"/>
    <p:sldId id="1021" r:id="rId58"/>
    <p:sldId id="1031" r:id="rId59"/>
    <p:sldId id="584" r:id="rId60"/>
    <p:sldId id="1032" r:id="rId61"/>
    <p:sldId id="1023" r:id="rId62"/>
    <p:sldId id="1033" r:id="rId63"/>
    <p:sldId id="453" r:id="rId64"/>
    <p:sldId id="452" r:id="rId65"/>
    <p:sldId id="456" r:id="rId66"/>
    <p:sldId id="1034" r:id="rId67"/>
    <p:sldId id="455" r:id="rId68"/>
    <p:sldId id="457" r:id="rId69"/>
    <p:sldId id="498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, Wubing" initials="XW" lastIdx="1" clrIdx="0">
    <p:extLst>
      <p:ext uri="{19B8F6BF-5375-455C-9EA6-DF929625EA0E}">
        <p15:presenceInfo xmlns:p15="http://schemas.microsoft.com/office/powerpoint/2012/main" userId="S-1-5-21-3363705533-3530461373-289186524-8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1524" y="11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opard_kill_-_KNP_-_001.jp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ikipedia:Verifiability" TargetMode="External"/><Relationship Id="rId13" Type="http://schemas.openxmlformats.org/officeDocument/2006/relationships/hyperlink" Target="https://en.wikipedia.org/wiki/Projections_of_population_growth#cite_note-4" TargetMode="External"/><Relationship Id="rId3" Type="http://schemas.openxmlformats.org/officeDocument/2006/relationships/hyperlink" Target="https://en.wikipedia.org/wiki/Help:IPA/English" TargetMode="External"/><Relationship Id="rId7" Type="http://schemas.openxmlformats.org/officeDocument/2006/relationships/hyperlink" Target="https://en.wikipedia.org/wiki/Anthropocene#cite_note-3" TargetMode="External"/><Relationship Id="rId12" Type="http://schemas.openxmlformats.org/officeDocument/2006/relationships/hyperlink" Target="https://en.wikipedia.org/wiki/United_Nations_Department_of_Economic_and_Social_Affairs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nthropocene#cite_note-2" TargetMode="External"/><Relationship Id="rId11" Type="http://schemas.openxmlformats.org/officeDocument/2006/relationships/hyperlink" Target="https://en.wikipedia.org/wiki/Anthropogenic_climate_change" TargetMode="External"/><Relationship Id="rId5" Type="http://schemas.openxmlformats.org/officeDocument/2006/relationships/hyperlink" Target="https://en.wikipedia.org/wiki/Anthropocene#cite_note-1" TargetMode="External"/><Relationship Id="rId10" Type="http://schemas.openxmlformats.org/officeDocument/2006/relationships/hyperlink" Target="https://en.wikipedia.org/wiki/Ecosystem" TargetMode="External"/><Relationship Id="rId4" Type="http://schemas.openxmlformats.org/officeDocument/2006/relationships/hyperlink" Target="https://en.wikipedia.org/wiki/Help:Pronunciation_respelling_key" TargetMode="External"/><Relationship Id="rId9" Type="http://schemas.openxmlformats.org/officeDocument/2006/relationships/hyperlink" Target="https://en.wikipedia.org/wiki/Epoch_(geology)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Cyprus </a:t>
            </a:r>
            <a:r>
              <a:rPr lang="en-US" dirty="0" err="1"/>
              <a:t>Warbler</a:t>
            </a:r>
            <a:r>
              <a:rPr lang="en-US" i="1" dirty="0" err="1"/>
              <a:t>Sylvia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4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那怎么解释分布区大小空间格局呢，现在提出了很多假说，现在有两个假说受到的关注比较多。第一个</a:t>
            </a:r>
            <a:r>
              <a:rPr lang="en-US" altLang="zh-CN" dirty="0"/>
              <a:t>:</a:t>
            </a:r>
            <a:r>
              <a:rPr lang="zh-CN" altLang="en-US" dirty="0">
                <a:cs typeface="Times New Roman" panose="02020603050405020304" pitchFamily="18" charset="0"/>
              </a:rPr>
              <a:t>高的气候季节性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→ 宽的环境耐受范围和生态位宽度→ 大的分布区 </a:t>
            </a:r>
            <a:r>
              <a:rPr lang="en-US" altLang="zh-CN" sz="1000" dirty="0">
                <a:cs typeface="Times New Roman" panose="02020603050405020304" pitchFamily="18" charset="0"/>
              </a:rPr>
              <a:t>(Stevens, 1989).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另外一个假说是古气候不稳定性假说，或者描述为差异性灭绝假说。对于我们的气候系统，长时间尺度看，它不是一直不变的，是不断震荡的。气候变化了物种需要迁移其分布区，</a:t>
            </a:r>
            <a:r>
              <a:rPr lang="zh-CN" altLang="en-US" dirty="0">
                <a:cs typeface="Times New Roman" panose="02020603050405020304" pitchFamily="18" charset="0"/>
              </a:rPr>
              <a:t>在这过程中</a:t>
            </a:r>
            <a:r>
              <a:rPr lang="zh-CN" altLang="en-US" dirty="0"/>
              <a:t>分布区小和扩散能力弱的物种更高灭绝速率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9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6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yellow indicate topography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African lions and hyaenas compete for food.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Predation in action. 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Leopard—Panthera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pardus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—killing a young bushbuck—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Tragelaphus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sylvaticus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 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200" dirty="0"/>
              <a:t>There are a couple of ways in which </a:t>
            </a:r>
            <a:r>
              <a:rPr lang="en-US" altLang="en-US" sz="12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12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</a:t>
            </a:r>
            <a:r>
              <a:rPr lang="en-US" altLang="en-US" sz="1200" dirty="0"/>
              <a:t> that rely on specific prey </a:t>
            </a:r>
            <a:r>
              <a:rPr lang="en-US" altLang="en-US" sz="12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12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1200" dirty="0">
                <a:solidFill>
                  <a:srgbClr val="0000FF"/>
                </a:solidFill>
              </a:rPr>
              <a:t>Predators may limit prey distributions</a:t>
            </a:r>
            <a:r>
              <a:rPr lang="en-US" altLang="en-US" sz="1200" dirty="0"/>
              <a:t> by killing and eating prey organisms.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9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solid oval refers to the fundamental niche or the combination of environmental factors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which the species has a finite rate of increase (λ) greater than or equal to 1.0.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5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Anthropocene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/ˈ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ænθrəpəˌsiːn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ænˈθrɒpə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elp:IPA/English"/>
              </a:rPr>
              <a:t>-/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pə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-seen, an-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THROP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elp:Pronunciation respelling key"/>
              </a:rPr>
              <a:t>-ə-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[2]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[3]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1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Wikipedia:Verifiability"/>
              </a:rPr>
              <a:t>failed verification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proposed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Epoch (geology)"/>
              </a:rPr>
              <a:t>geological epoch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dating from the commencement of significant human impact on Earth's geology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Ecosystem"/>
              </a:rPr>
              <a:t>ecosystems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including, but not limited to,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Anthropogenic climate change"/>
              </a:rPr>
              <a:t>anthropogenic climate change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2022 projections from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United Nations Department of Economic and Social Affairs"/>
              </a:rPr>
              <a:t>United Nations Population Division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(chart #1) show that annual world population growth peaked at 2.3% per year in 1963, has since dropped to 0.9% in 2023, equivalent to about 74 million people each year, and projected that it could drop even further to minus 0.1% by 2100.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[4]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Based on this, the UN projected that the world population, 8 billion as of 2023, would peak around the year 2086 at about 10.4 billion, and then start a slow decline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812F0-46C6-4FE6-9650-095C7770824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20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BioShifts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—a global geo-database of 30,534 range shifts.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Here, we present a robust transferable deep learning pipeline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locate and count large herds of migratory ungulates (wildebeest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zebra) in the Serengeti-Mara ecosystem using fine-resolution (38-50 cm)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imagery. The results achieve accurate detection of nearly 500,000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individuals across thousands of square kilometers and multiple habitat types,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73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 species are transported either intentionally or accidentally by human-mediated vectors into habitats outside their native range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Continents in the Northern Hemisphere have been the major donors of naturalized alien species to all other continents.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6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Regions with greater gross domestic product per capita, human population density, and area have higher established alien richness, with strongest</a:t>
            </a:r>
          </a:p>
          <a:p>
            <a:r>
              <a:rPr lang="en-US" dirty="0"/>
              <a:t>effects emerging for islands.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99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7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invasive?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0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 of range size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on occupancy change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weaker in protected terrestrial regions</a:t>
            </a:r>
          </a:p>
          <a:p>
            <a:pPr marL="171450" indent="-171450"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Habitat protection might be successful in mitigating systematical biodiversity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906A-3227-4C63-9DF0-45C7AFFDBF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3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a-Lat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Fagus sylvatica</a:t>
            </a:r>
            <a:r>
              <a:rPr lang="la-Lat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0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8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34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data type</a:t>
            </a:r>
          </a:p>
          <a:p>
            <a:r>
              <a:rPr lang="en-US" dirty="0" err="1"/>
              <a:t>rgbif</a:t>
            </a:r>
            <a:r>
              <a:rPr lang="en-US" dirty="0"/>
              <a:t> tutorial: https://</a:t>
            </a:r>
            <a:r>
              <a:rPr lang="en-US" dirty="0" err="1"/>
              <a:t>docs.ropensci.org</a:t>
            </a:r>
            <a:r>
              <a:rPr lang="en-US" dirty="0"/>
              <a:t>/</a:t>
            </a:r>
            <a:r>
              <a:rPr lang="en-US" dirty="0" err="1"/>
              <a:t>rgbif</a:t>
            </a:r>
            <a:r>
              <a:rPr lang="en-US" dirty="0"/>
              <a:t>/</a:t>
            </a:r>
          </a:p>
          <a:p>
            <a:r>
              <a:rPr lang="en-US" dirty="0" err="1"/>
              <a:t>WCVP</a:t>
            </a:r>
            <a:r>
              <a:rPr lang="en-US" dirty="0"/>
              <a:t> tutorial: https://</a:t>
            </a:r>
            <a:r>
              <a:rPr lang="en-US" dirty="0" err="1"/>
              <a:t>cran.r-project.org</a:t>
            </a:r>
            <a:r>
              <a:rPr lang="en-US" dirty="0"/>
              <a:t>/web/packages/</a:t>
            </a:r>
            <a:r>
              <a:rPr lang="en-US" dirty="0" err="1"/>
              <a:t>rWCVP</a:t>
            </a:r>
            <a:r>
              <a:rPr lang="en-US" dirty="0"/>
              <a:t>/vignettes/</a:t>
            </a:r>
            <a:r>
              <a:rPr lang="en-US" dirty="0" err="1"/>
              <a:t>rWCVP.html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l-G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–hull constructed by building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Delauney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triangulation of the occurrence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points, and removing connecting lines longer than a certain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of the average line length,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7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8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range map of E.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gregalis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(gray) in southern Africa, atlas cells in which the species was observed (red), and well surveyed atlas cells in which it was not observed (blue) at 0.25° (A), 0.5° (B), 1° (C), and 2° (D). Values reflect the range occupancy of the species (atlas cell occurrences/total number of well surveyed atlas cells falling within the species' geographic range) at each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C8B45-3CE6-41E4-8AAC-B49C5A670DAB}" type="datetime1">
              <a:rPr lang="en-US" smtClean="0"/>
              <a:t>6/11/2023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1D265-8B2B-4702-BB87-94772C5830E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A3373-97AD-448D-8CE6-587AA284F3A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872BD-05E7-4BF0-8CB9-06E3AD294D55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433D8C-7C0C-4D1A-8421-295BB25D4FD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D456C-5B6E-4A3D-8BF7-651E00D43A3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21158-FF2D-4418-A7C1-005CF2382006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01F75B-5D99-4D84-857A-D4350956C3F4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5BD42-6BF7-4686-8B52-C474171B57C3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28D537-3569-4F94-878A-905FE107E74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979F4-DBD3-471A-A8B1-0576C6C71AB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D3794-F810-476B-87FF-BF9DC34F91E9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4E26306-36E1-4D4A-BEC2-7B576EA210CD}" type="datetime1">
              <a:rPr lang="en-US" smtClean="0"/>
              <a:t>6/11/2023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22.jpeg"/><Relationship Id="rId4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bif.org/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obis.org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n.r-project.org/web/packages/rWCVP/vignettes/rWCVP.html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13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ol.org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S</a:t>
            </a:r>
            <a:r>
              <a:rPr lang="en-US" altLang="zh-CN" sz="3600" dirty="0"/>
              <a:t>patial distribution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69BAB-7196-4F4F-A358-4A78F0DF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927DCF-E441-4932-ADE2-76DB928AB95F}"/>
              </a:ext>
            </a:extLst>
          </p:cNvPr>
          <p:cNvSpPr txBox="1">
            <a:spLocks/>
          </p:cNvSpPr>
          <p:nvPr/>
        </p:nvSpPr>
        <p:spPr>
          <a:xfrm>
            <a:off x="535577" y="2526150"/>
            <a:ext cx="8229600" cy="98023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4400" kern="0" dirty="0"/>
              <a:t>Estimating Range Size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D1F89-A372-4B4A-AFCD-4332B9C3152D}"/>
              </a:ext>
            </a:extLst>
          </p:cNvPr>
          <p:cNvSpPr txBox="1"/>
          <p:nvPr/>
        </p:nvSpPr>
        <p:spPr>
          <a:xfrm>
            <a:off x="310393" y="352338"/>
            <a:ext cx="5923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Characteristics of species ranges</a:t>
            </a:r>
          </a:p>
        </p:txBody>
      </p:sp>
    </p:spTree>
    <p:extLst>
      <p:ext uri="{BB962C8B-B14F-4D97-AF65-F5344CB8AC3E}">
        <p14:creationId xmlns:p14="http://schemas.microsoft.com/office/powerpoint/2010/main" val="235827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D922D-D091-4CE6-A9A4-FD76BE7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711704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EOO</a:t>
            </a:r>
            <a:r>
              <a:rPr lang="en-US" sz="24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2000" b="0" dirty="0"/>
              <a:t>Area within the outermost geographic limits</a:t>
            </a:r>
          </a:p>
          <a:p>
            <a:pPr lvl="1"/>
            <a:r>
              <a:rPr lang="en-US" sz="2000" b="0" dirty="0"/>
              <a:t> Minimum convex hull</a:t>
            </a:r>
          </a:p>
          <a:p>
            <a:pPr lvl="1"/>
            <a:r>
              <a:rPr lang="en-US" sz="2000" b="0" dirty="0"/>
              <a:t> Include discontinuity of ranges</a:t>
            </a:r>
          </a:p>
          <a:p>
            <a:pPr lvl="1"/>
            <a:r>
              <a:rPr lang="en-US" sz="2000" b="0" dirty="0"/>
              <a:t> Capture the geographic spread of localities, so a larger </a:t>
            </a:r>
            <a:r>
              <a:rPr lang="en-US" sz="2000" b="0" dirty="0" err="1"/>
              <a:t>EOO</a:t>
            </a:r>
            <a:r>
              <a:rPr lang="en-US" sz="2000" b="0" dirty="0"/>
              <a:t> means a less probability that all localities will undergo simultaneous extinction  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938"/>
          <a:stretch/>
        </p:blipFill>
        <p:spPr bwMode="auto">
          <a:xfrm>
            <a:off x="5841054" y="1538603"/>
            <a:ext cx="3127065" cy="314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841054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989179" y="320961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2EF-75D1-4C57-AA15-41256EF5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Convex hull vs. </a:t>
            </a:r>
            <a:r>
              <a:rPr lang="en-US" altLang="zh-CN" sz="3200" dirty="0"/>
              <a:t>a</a:t>
            </a:r>
            <a:r>
              <a:rPr lang="en-US" sz="3200" dirty="0"/>
              <a:t>lpha hull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C5F5-B9DA-4E4D-B31E-38282FC9D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13</a:t>
            </a:fld>
            <a:endParaRPr lang="en-US"/>
          </a:p>
        </p:txBody>
      </p:sp>
      <p:pic>
        <p:nvPicPr>
          <p:cNvPr id="7170" name="Picture 2" descr="A Closer Look at Alpha Shapes in pgRouting | Free and Open Source GIS  Ramblings">
            <a:extLst>
              <a:ext uri="{FF2B5EF4-FFF2-40B4-BE49-F238E27FC236}">
                <a16:creationId xmlns:a16="http://schemas.microsoft.com/office/drawing/2014/main" id="{EA83C45F-1313-4478-B004-619351465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40" y="1476522"/>
            <a:ext cx="6519873" cy="276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B65B3-7728-4491-AB78-8F5E7C0EE1A1}"/>
              </a:ext>
            </a:extLst>
          </p:cNvPr>
          <p:cNvSpPr txBox="1"/>
          <p:nvPr/>
        </p:nvSpPr>
        <p:spPr>
          <a:xfrm>
            <a:off x="2084143" y="1276467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Convex hull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71C99-F075-47E6-8AD4-C041E6580AF6}"/>
              </a:ext>
            </a:extLst>
          </p:cNvPr>
          <p:cNvSpPr txBox="1"/>
          <p:nvPr/>
        </p:nvSpPr>
        <p:spPr>
          <a:xfrm>
            <a:off x="5775531" y="1276467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alpha hull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F13E6-554B-4E48-BB4F-145E67352804}"/>
              </a:ext>
            </a:extLst>
          </p:cNvPr>
          <p:cNvSpPr txBox="1"/>
          <p:nvPr/>
        </p:nvSpPr>
        <p:spPr>
          <a:xfrm>
            <a:off x="4576482" y="3873884"/>
            <a:ext cx="3953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generalization of the convex hull</a:t>
            </a:r>
          </a:p>
        </p:txBody>
      </p:sp>
      <p:pic>
        <p:nvPicPr>
          <p:cNvPr id="7174" name="Picture 6" descr="In pink, boundary of the α-convex hulls of a uniform random sample of... |  Download Scientific Diagram">
            <a:extLst>
              <a:ext uri="{FF2B5EF4-FFF2-40B4-BE49-F238E27FC236}">
                <a16:creationId xmlns:a16="http://schemas.microsoft.com/office/drawing/2014/main" id="{F5C640E3-AF8D-493D-9D02-7EB1EC80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96" y="4271249"/>
            <a:ext cx="6850960" cy="24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9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33BD3-F21D-4306-B173-16381A3E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Ruby-throated Hummingbird - Species Range Map">
            <a:extLst>
              <a:ext uri="{FF2B5EF4-FFF2-40B4-BE49-F238E27FC236}">
                <a16:creationId xmlns:a16="http://schemas.microsoft.com/office/drawing/2014/main" id="{D95E0DFA-B2D2-4FA5-AA6C-67634F6B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45" y="128566"/>
            <a:ext cx="4346960" cy="30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pecies Distribution Modeling | NatureServe">
            <a:extLst>
              <a:ext uri="{FF2B5EF4-FFF2-40B4-BE49-F238E27FC236}">
                <a16:creationId xmlns:a16="http://schemas.microsoft.com/office/drawing/2014/main" id="{55649780-67A7-40A8-AE7A-D9CDDD9D8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2"/>
          <a:stretch/>
        </p:blipFill>
        <p:spPr bwMode="auto">
          <a:xfrm>
            <a:off x="3349489" y="3649340"/>
            <a:ext cx="4996070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252588-E1B1-425F-8D5C-9449504F9477}"/>
              </a:ext>
            </a:extLst>
          </p:cNvPr>
          <p:cNvSpPr/>
          <p:nvPr/>
        </p:nvSpPr>
        <p:spPr>
          <a:xfrm>
            <a:off x="336088" y="1142253"/>
            <a:ext cx="2897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Expert range maps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82A8F-E124-451A-8747-79C6B2D73CE7}"/>
              </a:ext>
            </a:extLst>
          </p:cNvPr>
          <p:cNvSpPr/>
          <p:nvPr/>
        </p:nvSpPr>
        <p:spPr>
          <a:xfrm>
            <a:off x="256576" y="4157122"/>
            <a:ext cx="32682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ira Sans" pitchFamily="34"/>
                <a:ea typeface="FreeSans" pitchFamily="2"/>
                <a:cs typeface="DejaVu Sans" pitchFamily="2"/>
              </a:rPr>
              <a:t>S</a:t>
            </a:r>
            <a:r>
              <a:rPr lang="en-US" altLang="zh-CN" sz="2800" dirty="0">
                <a:latin typeface="Fira Sans" pitchFamily="34"/>
                <a:ea typeface="FreeSans" pitchFamily="2"/>
                <a:cs typeface="DejaVu Sans" pitchFamily="2"/>
              </a:rPr>
              <a:t>pecies distribution modeling</a:t>
            </a:r>
          </a:p>
        </p:txBody>
      </p:sp>
    </p:spTree>
    <p:extLst>
      <p:ext uri="{BB962C8B-B14F-4D97-AF65-F5344CB8AC3E}">
        <p14:creationId xmlns:p14="http://schemas.microsoft.com/office/powerpoint/2010/main" val="3798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308655"/>
            <a:ext cx="5210035" cy="4447652"/>
          </a:xfrm>
        </p:spPr>
        <p:txBody>
          <a:bodyPr/>
          <a:lstStyle/>
          <a:p>
            <a:r>
              <a:rPr lang="en-US" sz="2400" dirty="0" err="1">
                <a:solidFill>
                  <a:srgbClr val="FF0000"/>
                </a:solidFill>
              </a:rPr>
              <a:t>AOO</a:t>
            </a:r>
            <a:r>
              <a:rPr lang="en-US" sz="24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2000" b="0" dirty="0"/>
              <a:t>The area that a species actually occurs within geographic limits</a:t>
            </a:r>
          </a:p>
          <a:p>
            <a:pPr lvl="1"/>
            <a:r>
              <a:rPr lang="en-US" sz="2000" b="0" dirty="0"/>
              <a:t>Usually based on gridded data</a:t>
            </a:r>
          </a:p>
          <a:p>
            <a:pPr lvl="1"/>
            <a:r>
              <a:rPr lang="en-US" sz="2000" b="0" dirty="0"/>
              <a:t>Better correlated with population size than </a:t>
            </a:r>
            <a:r>
              <a:rPr lang="en-US" sz="2000" b="0" dirty="0" err="1"/>
              <a:t>EOO</a:t>
            </a:r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6625"/>
          <a:stretch/>
        </p:blipFill>
        <p:spPr bwMode="auto">
          <a:xfrm>
            <a:off x="5661335" y="1538603"/>
            <a:ext cx="3127065" cy="161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A2A92C61-CE8B-43F3-88F1-97590AE4B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227"/>
          <a:stretch/>
        </p:blipFill>
        <p:spPr bwMode="auto">
          <a:xfrm>
            <a:off x="5661334" y="3429000"/>
            <a:ext cx="3127065" cy="167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204386" y="324433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4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8A721A8-548C-46F0-AD69-38A6EE3D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917F0-78C7-44BD-9272-65F1EFD5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FAE1C5-2443-49D3-888C-5C1C21B0A792}"/>
              </a:ext>
            </a:extLst>
          </p:cNvPr>
          <p:cNvGrpSpPr/>
          <p:nvPr/>
        </p:nvGrpSpPr>
        <p:grpSpPr>
          <a:xfrm>
            <a:off x="485774" y="391306"/>
            <a:ext cx="3822245" cy="3284562"/>
            <a:chOff x="323850" y="754038"/>
            <a:chExt cx="4666470" cy="4042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DF5998-B76E-433A-8D3E-F2B5FB01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850" y="754038"/>
              <a:ext cx="4666470" cy="3179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7248C2-1863-4088-83F5-E95EB534D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" y="3933524"/>
              <a:ext cx="3822246" cy="862924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990A5-B1D5-4B3D-8C91-6D3568300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338" y="3710795"/>
            <a:ext cx="3879395" cy="9233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Extent of study areas</a:t>
            </a:r>
          </a:p>
          <a:p>
            <a:r>
              <a:rPr lang="en-US" altLang="zh-CN" sz="2000" b="0" dirty="0"/>
              <a:t>Halle </a:t>
            </a:r>
            <a:r>
              <a:rPr lang="en-US" altLang="zh-CN" sz="2000" b="0" dirty="0">
                <a:sym typeface="Wingdings" panose="05000000000000000000" pitchFamily="2" charset="2"/>
              </a:rPr>
              <a:t> Germany  global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180F7-A6D6-41E4-9CE4-0C225CB69279}"/>
              </a:ext>
            </a:extLst>
          </p:cNvPr>
          <p:cNvSpPr txBox="1"/>
          <p:nvPr/>
        </p:nvSpPr>
        <p:spPr>
          <a:xfrm>
            <a:off x="325208" y="3828743"/>
            <a:ext cx="414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/>
            <a:r>
              <a:rPr lang="en-US" altLang="zh-CN" b="1" dirty="0"/>
              <a:t>Sampling effort</a:t>
            </a:r>
            <a:r>
              <a:rPr lang="en-US" altLang="zh-CN" dirty="0"/>
              <a:t>: a fine resolution will increase false absence particularly if very low sampling intensity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EBACDC-7555-424B-9B89-41EB677457B0}"/>
              </a:ext>
            </a:extLst>
          </p:cNvPr>
          <p:cNvGrpSpPr/>
          <p:nvPr/>
        </p:nvGrpSpPr>
        <p:grpSpPr>
          <a:xfrm>
            <a:off x="877750" y="4928249"/>
            <a:ext cx="2879208" cy="1793226"/>
            <a:chOff x="5113596" y="1314636"/>
            <a:chExt cx="2879208" cy="1793226"/>
          </a:xfrm>
        </p:grpSpPr>
        <p:pic>
          <p:nvPicPr>
            <p:cNvPr id="11" name="Picture 2" descr="1. Two examples illustrating EOO and AOO. (A) distribution of records... |  Download Scientific Diagram">
              <a:extLst>
                <a:ext uri="{FF2B5EF4-FFF2-40B4-BE49-F238E27FC236}">
                  <a16:creationId xmlns:a16="http://schemas.microsoft.com/office/drawing/2014/main" id="{3B092356-799B-48FD-AE50-A4543087B0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8113" r="45715"/>
            <a:stretch/>
          </p:blipFill>
          <p:spPr bwMode="auto">
            <a:xfrm>
              <a:off x="5113596" y="1314636"/>
              <a:ext cx="2879208" cy="179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B3883-86CF-43A8-914F-09814B4F3D39}"/>
                </a:ext>
              </a:extLst>
            </p:cNvPr>
            <p:cNvSpPr/>
            <p:nvPr/>
          </p:nvSpPr>
          <p:spPr bwMode="auto">
            <a:xfrm>
              <a:off x="5707976" y="2479420"/>
              <a:ext cx="487084" cy="47536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499EE-5151-4B84-BC79-EEBF11BD633C}"/>
              </a:ext>
            </a:extLst>
          </p:cNvPr>
          <p:cNvSpPr/>
          <p:nvPr/>
        </p:nvSpPr>
        <p:spPr>
          <a:xfrm>
            <a:off x="4184542" y="77625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b="1" dirty="0"/>
              <a:t>IUCN </a:t>
            </a:r>
            <a:r>
              <a:rPr lang="en-US" altLang="zh-CN" sz="2000" b="1" dirty="0"/>
              <a:t>red list </a:t>
            </a:r>
            <a:r>
              <a:rPr lang="en-US" sz="2000" b="1" dirty="0"/>
              <a:t>criteria: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2</a:t>
            </a:r>
            <a:r>
              <a:rPr lang="en-US" altLang="zh-CN" sz="2000" dirty="0"/>
              <a:t>×2 km may be an appropriate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Greater than 3.2</a:t>
            </a:r>
            <a:r>
              <a:rPr lang="en-US" altLang="zh-CN" sz="2000" dirty="0"/>
              <a:t>×3.2 </a:t>
            </a:r>
            <a:r>
              <a:rPr lang="en-US" sz="2000" dirty="0"/>
              <a:t>km is not useful, because an </a:t>
            </a:r>
            <a:r>
              <a:rPr lang="en-US" sz="2000" dirty="0" err="1"/>
              <a:t>AOO</a:t>
            </a:r>
            <a:r>
              <a:rPr lang="en-US" sz="2000" dirty="0"/>
              <a:t> of 10 </a:t>
            </a:r>
            <a:r>
              <a:rPr lang="en-US" sz="2000" dirty="0" err="1"/>
              <a:t>km</a:t>
            </a:r>
            <a:r>
              <a:rPr lang="en-US" sz="2000" baseline="30000" dirty="0" err="1"/>
              <a:t>2</a:t>
            </a:r>
            <a:r>
              <a:rPr lang="en-US" sz="2000" dirty="0"/>
              <a:t> is used as a threshold to label threatened species</a:t>
            </a:r>
          </a:p>
        </p:txBody>
      </p:sp>
      <p:pic>
        <p:nvPicPr>
          <p:cNvPr id="10242" name="Picture 2" descr="Datei:World Map Blank.svg – Wikipedia">
            <a:extLst>
              <a:ext uri="{FF2B5EF4-FFF2-40B4-BE49-F238E27FC236}">
                <a16:creationId xmlns:a16="http://schemas.microsoft.com/office/drawing/2014/main" id="{1D763DF8-1274-4449-8738-B8C127A36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47" y="4752073"/>
            <a:ext cx="3074903" cy="17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29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54A7-C977-4B11-A861-71A20F17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EOO</a:t>
            </a:r>
            <a:r>
              <a:rPr lang="en-US" dirty="0"/>
              <a:t> vs. </a:t>
            </a:r>
            <a:r>
              <a:rPr lang="en-US" dirty="0" err="1"/>
              <a:t>AOO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9C35C-F630-494C-93D9-4582B01A7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0611A-21AE-459D-A680-4A8F22D5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49" y="1269586"/>
            <a:ext cx="5007740" cy="3676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FE5D6-2BE0-4454-8982-E8BC535D9769}"/>
              </a:ext>
            </a:extLst>
          </p:cNvPr>
          <p:cNvSpPr txBox="1"/>
          <p:nvPr/>
        </p:nvSpPr>
        <p:spPr>
          <a:xfrm>
            <a:off x="627682" y="5112585"/>
            <a:ext cx="871779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altLang="zh-CN" dirty="0"/>
              <a:t>ifferent purpose: the spread of localities, distribution within geographic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Difference between </a:t>
            </a:r>
            <a:r>
              <a:rPr lang="en-US" altLang="zh-CN" dirty="0" err="1"/>
              <a:t>EOO</a:t>
            </a:r>
            <a:r>
              <a:rPr lang="en-US" altLang="zh-CN" dirty="0"/>
              <a:t> and </a:t>
            </a:r>
            <a:r>
              <a:rPr lang="en-US" altLang="zh-CN" dirty="0" err="1"/>
              <a:t>AOO</a:t>
            </a:r>
            <a:r>
              <a:rPr lang="en-US" altLang="zh-CN" dirty="0"/>
              <a:t> sometime is useful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25D0D-34BB-4275-A2E7-852EDA420F86}"/>
              </a:ext>
            </a:extLst>
          </p:cNvPr>
          <p:cNvSpPr txBox="1"/>
          <p:nvPr/>
        </p:nvSpPr>
        <p:spPr>
          <a:xfrm>
            <a:off x="137136" y="6350621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D3BB-E570-4086-A08D-FE591AB079D5}"/>
              </a:ext>
            </a:extLst>
          </p:cNvPr>
          <p:cNvSpPr txBox="1"/>
          <p:nvPr/>
        </p:nvSpPr>
        <p:spPr>
          <a:xfrm>
            <a:off x="6176075" y="1951672"/>
            <a:ext cx="2510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</a:t>
            </a:r>
            <a:r>
              <a:rPr lang="en-US" dirty="0" err="1"/>
              <a:t>EOO</a:t>
            </a:r>
            <a:r>
              <a:rPr lang="en-US" dirty="0"/>
              <a:t> and </a:t>
            </a:r>
            <a:r>
              <a:rPr lang="en-US" dirty="0" err="1"/>
              <a:t>AOO</a:t>
            </a:r>
            <a:r>
              <a:rPr lang="en-US" dirty="0"/>
              <a:t> estimates for the 152 threatened bird species</a:t>
            </a:r>
          </a:p>
        </p:txBody>
      </p:sp>
    </p:spTree>
    <p:extLst>
      <p:ext uri="{BB962C8B-B14F-4D97-AF65-F5344CB8AC3E}">
        <p14:creationId xmlns:p14="http://schemas.microsoft.com/office/powerpoint/2010/main" val="159126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184178"/>
            <a:ext cx="6172200" cy="637580"/>
          </a:xfrm>
        </p:spPr>
        <p:txBody>
          <a:bodyPr/>
          <a:lstStyle/>
          <a:p>
            <a:r>
              <a:rPr lang="en-US" altLang="zh-CN" sz="2800" dirty="0"/>
              <a:t>Endemic vs widespread species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E9773-A2FA-48B0-B4DD-30A7024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46" y="3698563"/>
            <a:ext cx="4396818" cy="25466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CC9D2A-64E1-400C-B9C8-ABF235C8D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910" y="3752106"/>
            <a:ext cx="2380890" cy="2864955"/>
          </a:xfrm>
          <a:prstGeom prst="rect">
            <a:avLst/>
          </a:prstGeom>
        </p:spPr>
      </p:pic>
      <p:pic>
        <p:nvPicPr>
          <p:cNvPr id="11266" name="Picture 2" descr="Rock dove - Wikipedia">
            <a:extLst>
              <a:ext uri="{FF2B5EF4-FFF2-40B4-BE49-F238E27FC236}">
                <a16:creationId xmlns:a16="http://schemas.microsoft.com/office/drawing/2014/main" id="{7F0DFE70-4678-4534-871E-C4C02F9E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7" y="896948"/>
            <a:ext cx="1531324" cy="20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ECE4EC-45F3-4623-A2DE-6B51F64CF28F}"/>
              </a:ext>
            </a:extLst>
          </p:cNvPr>
          <p:cNvSpPr txBox="1"/>
          <p:nvPr/>
        </p:nvSpPr>
        <p:spPr>
          <a:xfrm>
            <a:off x="825692" y="29785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Rock dove</a:t>
            </a:r>
          </a:p>
          <a:p>
            <a:pPr algn="ctr"/>
            <a:r>
              <a:rPr lang="en-US" dirty="0"/>
              <a:t>(</a:t>
            </a:r>
            <a:r>
              <a:rPr lang="en-US" i="1" dirty="0"/>
              <a:t>Columba </a:t>
            </a:r>
            <a:r>
              <a:rPr lang="en-US" i="1" dirty="0" err="1"/>
              <a:t>livia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6AC06-71C2-4758-AFF4-EAF072C14404}"/>
              </a:ext>
            </a:extLst>
          </p:cNvPr>
          <p:cNvSpPr txBox="1"/>
          <p:nvPr/>
        </p:nvSpPr>
        <p:spPr>
          <a:xfrm>
            <a:off x="6183702" y="2848077"/>
            <a:ext cx="262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Cyprus warbler </a:t>
            </a:r>
          </a:p>
          <a:p>
            <a:pPr algn="ctr"/>
            <a:r>
              <a:rPr lang="en-US" dirty="0"/>
              <a:t>(</a:t>
            </a:r>
            <a:r>
              <a:rPr lang="en-US" i="1" dirty="0" err="1"/>
              <a:t>Curruca</a:t>
            </a:r>
            <a:r>
              <a:rPr lang="en-US" i="1" dirty="0"/>
              <a:t> </a:t>
            </a:r>
            <a:r>
              <a:rPr lang="en-US" i="1" dirty="0" err="1"/>
              <a:t>melanothorax</a:t>
            </a:r>
            <a:r>
              <a:rPr lang="en-US" dirty="0"/>
              <a:t>)</a:t>
            </a:r>
          </a:p>
        </p:txBody>
      </p:sp>
      <p:pic>
        <p:nvPicPr>
          <p:cNvPr id="11268" name="Picture 4" descr="Cyprus Warbler">
            <a:extLst>
              <a:ext uri="{FF2B5EF4-FFF2-40B4-BE49-F238E27FC236}">
                <a16:creationId xmlns:a16="http://schemas.microsoft.com/office/drawing/2014/main" id="{1CFC4659-AC04-4F60-A76A-44112E8D5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57" y="103965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EDF38-A80C-4CA2-866F-E3D71D5C6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258" y="1992153"/>
            <a:ext cx="20764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What and why species distribution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in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2771-EEBA-440A-A8AE-AF2AD6D4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7981" y="88581"/>
            <a:ext cx="7450922" cy="637580"/>
          </a:xfrm>
        </p:spPr>
        <p:txBody>
          <a:bodyPr/>
          <a:lstStyle/>
          <a:p>
            <a:r>
              <a:rPr lang="en-US" sz="2800" dirty="0"/>
              <a:t>Species-range-size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436552" y="5939241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73687" y="1004212"/>
            <a:ext cx="4958929" cy="5126547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345D2-A505-452E-A054-65F73763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798" y="2590540"/>
            <a:ext cx="3067456" cy="1953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5CC5B1-B761-4C27-ABD6-3768D8292BC8}"/>
              </a:ext>
            </a:extLst>
          </p:cNvPr>
          <p:cNvSpPr txBox="1"/>
          <p:nvPr/>
        </p:nvSpPr>
        <p:spPr>
          <a:xfrm>
            <a:off x="6170821" y="201291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Log-normal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2AFC1-8736-4874-BBC4-339492D13CF0}"/>
              </a:ext>
            </a:extLst>
          </p:cNvPr>
          <p:cNvSpPr txBox="1"/>
          <p:nvPr/>
        </p:nvSpPr>
        <p:spPr>
          <a:xfrm>
            <a:off x="378861" y="6060559"/>
            <a:ext cx="534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examples of bird species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179925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076988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1027-CD00-4642-AC6A-839408F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F8A3-B855-42F6-9CD4-7D781F92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10FD-7217-4200-8117-86CC9BF5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36525"/>
            <a:ext cx="8334378" cy="1158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BC032-BFBF-48F6-93FC-A50203388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1" y="1295400"/>
            <a:ext cx="4069139" cy="54102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CD6B4E-E7D6-4F5D-85B5-C42F65840665}"/>
              </a:ext>
            </a:extLst>
          </p:cNvPr>
          <p:cNvSpPr txBox="1">
            <a:spLocks/>
          </p:cNvSpPr>
          <p:nvPr/>
        </p:nvSpPr>
        <p:spPr>
          <a:xfrm>
            <a:off x="4741334" y="1422400"/>
            <a:ext cx="3945466" cy="4814888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b="0" kern="0" dirty="0"/>
              <a:t>A lot of debate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Maybe a local phenomenon restricted to high latitudes in the northern hemisphere</a:t>
            </a:r>
          </a:p>
          <a:p>
            <a:pPr>
              <a:spcBef>
                <a:spcPts val="1200"/>
              </a:spcBef>
            </a:pPr>
            <a:r>
              <a:rPr lang="en-US" sz="2000" b="0" kern="0" dirty="0"/>
              <a:t>Promote discussion of spatial variation in geographic range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6FD84-BD72-4D29-A1B1-6199F522C537}"/>
              </a:ext>
            </a:extLst>
          </p:cNvPr>
          <p:cNvSpPr txBox="1"/>
          <p:nvPr/>
        </p:nvSpPr>
        <p:spPr>
          <a:xfrm>
            <a:off x="4625370" y="6459865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1998, TREE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0854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876" y="227152"/>
            <a:ext cx="8080247" cy="571500"/>
          </a:xfrm>
        </p:spPr>
        <p:txBody>
          <a:bodyPr/>
          <a:lstStyle/>
          <a:p>
            <a:r>
              <a:rPr lang="en-US" altLang="zh-CN" sz="2800" dirty="0"/>
              <a:t>Geographic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21E2D-8C3C-49AA-994D-88AD558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3B168-C08A-4A1E-8E76-41C5DD9F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B9CB11-45B3-481D-B227-AD0BC65AC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/>
          <a:stretch/>
        </p:blipFill>
        <p:spPr bwMode="auto">
          <a:xfrm>
            <a:off x="489427" y="250850"/>
            <a:ext cx="2460509" cy="31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CA5F3-76C7-4471-9B38-2AC9ADF1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141529"/>
            <a:ext cx="6773334" cy="979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B2BB9-BBB2-4827-8DF0-803EEFF3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79" y="2805376"/>
            <a:ext cx="6527621" cy="3677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99230-9359-411E-A779-E64DA5E50727}"/>
              </a:ext>
            </a:extLst>
          </p:cNvPr>
          <p:cNvSpPr txBox="1"/>
          <p:nvPr/>
        </p:nvSpPr>
        <p:spPr>
          <a:xfrm>
            <a:off x="3191934" y="1363009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Climatic seasonality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 climate change through geological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3044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02D02D-48C1-4E39-84DC-0C5818DB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25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596A3D-5F5E-44EB-AED6-1345930E1CE0}"/>
              </a:ext>
            </a:extLst>
          </p:cNvPr>
          <p:cNvGrpSpPr/>
          <p:nvPr/>
        </p:nvGrpSpPr>
        <p:grpSpPr>
          <a:xfrm>
            <a:off x="3036503" y="2211859"/>
            <a:ext cx="1828312" cy="2713747"/>
            <a:chOff x="3036503" y="2211859"/>
            <a:chExt cx="1828312" cy="27137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946697-99CC-4608-A1F8-629DCFED58DF}"/>
                </a:ext>
              </a:extLst>
            </p:cNvPr>
            <p:cNvGrpSpPr/>
            <p:nvPr/>
          </p:nvGrpSpPr>
          <p:grpSpPr>
            <a:xfrm>
              <a:off x="3245803" y="2583274"/>
              <a:ext cx="1614488" cy="967206"/>
              <a:chOff x="2314575" y="2780267"/>
              <a:chExt cx="2152650" cy="12896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9942386-21C8-4DF9-876B-A64D427A77DB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E26826-2696-45E7-8F1E-03AA48E91202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ABD020-AABB-4044-B960-DF806824EA80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8A6D3C-0CAD-49D8-9FE2-2D491D7022B2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481D9C-B595-4C60-A1FB-35D09ED22CCE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BC1936-7EF4-4B1A-85A8-94CC3A7684B1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80A764-71F1-4C76-B550-4B7EFB02F45A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704804-573E-4CD2-B46E-54D2AF2E76F0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5F051B-A677-4CEE-9A66-96E24CF96EAC}"/>
                  </a:ext>
                </a:extLst>
              </p:cNvPr>
              <p:cNvSpPr/>
              <p:nvPr/>
            </p:nvSpPr>
            <p:spPr bwMode="auto">
              <a:xfrm>
                <a:off x="3552823" y="3590924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1069B-6351-4C26-9E08-C3772461CC3F}"/>
                </a:ext>
              </a:extLst>
            </p:cNvPr>
            <p:cNvGrpSpPr/>
            <p:nvPr/>
          </p:nvGrpSpPr>
          <p:grpSpPr>
            <a:xfrm>
              <a:off x="3250327" y="3958400"/>
              <a:ext cx="1614488" cy="967206"/>
              <a:chOff x="2209799" y="4498695"/>
              <a:chExt cx="2152650" cy="12896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1562C7-4F92-4E6D-A793-4AA7C77F78A2}"/>
                  </a:ext>
                </a:extLst>
              </p:cNvPr>
              <p:cNvSpPr/>
              <p:nvPr/>
            </p:nvSpPr>
            <p:spPr bwMode="auto">
              <a:xfrm>
                <a:off x="2890837" y="517310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887149-9C36-432F-A84F-F2B29D43DC07}"/>
                  </a:ext>
                </a:extLst>
              </p:cNvPr>
              <p:cNvGrpSpPr/>
              <p:nvPr/>
            </p:nvGrpSpPr>
            <p:grpSpPr>
              <a:xfrm>
                <a:off x="2209799" y="4498695"/>
                <a:ext cx="2152650" cy="1289608"/>
                <a:chOff x="2314575" y="2780267"/>
                <a:chExt cx="2152650" cy="128960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5F9C5E7-D5E8-47EA-80D1-C2A84DF2D124}"/>
                    </a:ext>
                  </a:extLst>
                </p:cNvPr>
                <p:cNvSpPr/>
                <p:nvPr/>
              </p:nvSpPr>
              <p:spPr bwMode="auto">
                <a:xfrm>
                  <a:off x="2443162" y="298132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444454-C669-4B25-AFB4-ADD56948DCF5}"/>
                    </a:ext>
                  </a:extLst>
                </p:cNvPr>
                <p:cNvSpPr/>
                <p:nvPr/>
              </p:nvSpPr>
              <p:spPr bwMode="auto">
                <a:xfrm>
                  <a:off x="3781425" y="2780267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DC5F68B-E4C2-4206-B866-E7E7664834AA}"/>
                    </a:ext>
                  </a:extLst>
                </p:cNvPr>
                <p:cNvSpPr/>
                <p:nvPr/>
              </p:nvSpPr>
              <p:spPr bwMode="auto">
                <a:xfrm>
                  <a:off x="2314575" y="36957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4BF99FE-2C01-41B7-A006-8F1FD860154E}"/>
                    </a:ext>
                  </a:extLst>
                </p:cNvPr>
                <p:cNvSpPr/>
                <p:nvPr/>
              </p:nvSpPr>
              <p:spPr bwMode="auto">
                <a:xfrm>
                  <a:off x="3295650" y="39651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0CA319-0BC4-4631-897E-C12BE643D5B8}"/>
                    </a:ext>
                  </a:extLst>
                </p:cNvPr>
                <p:cNvSpPr/>
                <p:nvPr/>
              </p:nvSpPr>
              <p:spPr bwMode="auto">
                <a:xfrm>
                  <a:off x="4362450" y="3695699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4F9586F-D999-4275-BBF4-969D8CD8107F}"/>
                    </a:ext>
                  </a:extLst>
                </p:cNvPr>
                <p:cNvSpPr/>
                <p:nvPr/>
              </p:nvSpPr>
              <p:spPr bwMode="auto">
                <a:xfrm>
                  <a:off x="2371725" y="2819400"/>
                  <a:ext cx="2057400" cy="1219200"/>
                </a:xfrm>
                <a:custGeom>
                  <a:avLst/>
                  <a:gdLst>
                    <a:gd name="connsiteX0" fmla="*/ 114300 w 2057400"/>
                    <a:gd name="connsiteY0" fmla="*/ 200025 h 1219200"/>
                    <a:gd name="connsiteX1" fmla="*/ 1438275 w 2057400"/>
                    <a:gd name="connsiteY1" fmla="*/ 0 h 1219200"/>
                    <a:gd name="connsiteX2" fmla="*/ 2057400 w 2057400"/>
                    <a:gd name="connsiteY2" fmla="*/ 952500 h 1219200"/>
                    <a:gd name="connsiteX3" fmla="*/ 1000125 w 2057400"/>
                    <a:gd name="connsiteY3" fmla="*/ 1219200 h 1219200"/>
                    <a:gd name="connsiteX4" fmla="*/ 0 w 2057400"/>
                    <a:gd name="connsiteY4" fmla="*/ 952500 h 1219200"/>
                    <a:gd name="connsiteX5" fmla="*/ 114300 w 2057400"/>
                    <a:gd name="connsiteY5" fmla="*/ 200025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7400" h="1219200">
                      <a:moveTo>
                        <a:pt x="114300" y="200025"/>
                      </a:moveTo>
                      <a:lnTo>
                        <a:pt x="1438275" y="0"/>
                      </a:lnTo>
                      <a:lnTo>
                        <a:pt x="2057400" y="952500"/>
                      </a:lnTo>
                      <a:lnTo>
                        <a:pt x="1000125" y="1219200"/>
                      </a:lnTo>
                      <a:lnTo>
                        <a:pt x="0" y="952500"/>
                      </a:lnTo>
                      <a:lnTo>
                        <a:pt x="114300" y="200025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 dirty="0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C828AD1-949A-462F-A93F-CD133CBB1420}"/>
                    </a:ext>
                  </a:extLst>
                </p:cNvPr>
                <p:cNvSpPr/>
                <p:nvPr/>
              </p:nvSpPr>
              <p:spPr bwMode="auto">
                <a:xfrm>
                  <a:off x="2752725" y="330517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9A2891B-30EF-4A49-9C83-1035BC4D5EB8}"/>
                    </a:ext>
                  </a:extLst>
                </p:cNvPr>
                <p:cNvSpPr/>
                <p:nvPr/>
              </p:nvSpPr>
              <p:spPr bwMode="auto">
                <a:xfrm>
                  <a:off x="3652837" y="3033712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94D9CF-856B-4F89-9912-77426380D9DF}"/>
                    </a:ext>
                  </a:extLst>
                </p:cNvPr>
                <p:cNvSpPr/>
                <p:nvPr/>
              </p:nvSpPr>
              <p:spPr bwMode="auto">
                <a:xfrm>
                  <a:off x="3400425" y="3484088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7780B9-E4DC-42E7-A7AA-6C3E7FF8D1FA}"/>
                  </a:ext>
                </a:extLst>
              </p:cNvPr>
              <p:cNvSpPr/>
              <p:nvPr/>
            </p:nvSpPr>
            <p:spPr bwMode="auto">
              <a:xfrm>
                <a:off x="2847974" y="4780201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2658D3-47F3-48AD-974D-73A0BC1E7C3C}"/>
                  </a:ext>
                </a:extLst>
              </p:cNvPr>
              <p:cNvSpPr/>
              <p:nvPr/>
            </p:nvSpPr>
            <p:spPr bwMode="auto">
              <a:xfrm>
                <a:off x="3095625" y="488259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228D2-1A9F-4708-BDDD-22CD2C5DDE67}"/>
                  </a:ext>
                </a:extLst>
              </p:cNvPr>
              <p:cNvSpPr/>
              <p:nvPr/>
            </p:nvSpPr>
            <p:spPr bwMode="auto">
              <a:xfrm>
                <a:off x="3802857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3B5C7E-A881-43A1-A4AF-06EE198A9923}"/>
                  </a:ext>
                </a:extLst>
              </p:cNvPr>
              <p:cNvSpPr/>
              <p:nvPr/>
            </p:nvSpPr>
            <p:spPr bwMode="auto">
              <a:xfrm>
                <a:off x="2594382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D6B31E-0906-4962-BAB0-82AC05B23F46}"/>
                  </a:ext>
                </a:extLst>
              </p:cNvPr>
              <p:cNvSpPr/>
              <p:nvPr/>
            </p:nvSpPr>
            <p:spPr bwMode="auto">
              <a:xfrm>
                <a:off x="3609974" y="507373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29068C-2ACB-4204-B1A2-243FFCDE7CA5}"/>
                  </a:ext>
                </a:extLst>
              </p:cNvPr>
              <p:cNvSpPr/>
              <p:nvPr/>
            </p:nvSpPr>
            <p:spPr bwMode="auto">
              <a:xfrm>
                <a:off x="3348037" y="549747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D61B69-A508-44C8-8D0A-B259F41930C6}"/>
                  </a:ext>
                </a:extLst>
              </p:cNvPr>
              <p:cNvSpPr/>
              <p:nvPr/>
            </p:nvSpPr>
            <p:spPr bwMode="auto">
              <a:xfrm>
                <a:off x="2958703" y="543980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3AF7E-311B-4194-93D4-F4F3BB980109}"/>
                </a:ext>
              </a:extLst>
            </p:cNvPr>
            <p:cNvSpPr txBox="1"/>
            <p:nvPr/>
          </p:nvSpPr>
          <p:spPr>
            <a:xfrm>
              <a:off x="3036503" y="22118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E848BC-B789-485F-ADAC-9DFBF434E372}"/>
                </a:ext>
              </a:extLst>
            </p:cNvPr>
            <p:cNvSpPr txBox="1"/>
            <p:nvPr/>
          </p:nvSpPr>
          <p:spPr>
            <a:xfrm>
              <a:off x="3134841" y="363415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8563B-8016-4D81-A2D1-4BC1C09D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EA0D-EEE8-4CBB-AC51-BF19842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7829805" y="3863769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9741870" y="3841783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09023" y="2364540"/>
              <a:ext cx="1918510" cy="1101932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9441-E2DF-46C4-90B6-46BBC4B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3923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15EBF2-AE37-4DFE-806E-B2DCE0B5D8A8}"/>
              </a:ext>
            </a:extLst>
          </p:cNvPr>
          <p:cNvGrpSpPr/>
          <p:nvPr/>
        </p:nvGrpSpPr>
        <p:grpSpPr>
          <a:xfrm>
            <a:off x="332877" y="3292994"/>
            <a:ext cx="4846503" cy="2965992"/>
            <a:chOff x="457200" y="2616200"/>
            <a:chExt cx="6180667" cy="37824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D71144-297C-4566-9765-E92CE52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676"/>
            <a:stretch/>
          </p:blipFill>
          <p:spPr>
            <a:xfrm>
              <a:off x="457200" y="2683933"/>
              <a:ext cx="5883234" cy="371474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336AF9-3573-45DA-96DB-5D1D7581323E}"/>
                </a:ext>
              </a:extLst>
            </p:cNvPr>
            <p:cNvSpPr/>
            <p:nvPr/>
          </p:nvSpPr>
          <p:spPr bwMode="auto">
            <a:xfrm>
              <a:off x="4885267" y="2616200"/>
              <a:ext cx="1752600" cy="17441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073" y="4090195"/>
            <a:ext cx="3997699" cy="2316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3805098" y="3674915"/>
            <a:ext cx="4724370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b="1" kern="0" dirty="0">
                <a:solidFill>
                  <a:srgbClr val="000000"/>
                </a:solidFill>
              </a:rPr>
              <a:t>Weak relationship based on 1600 species</a:t>
            </a:r>
          </a:p>
        </p:txBody>
      </p:sp>
    </p:spTree>
    <p:extLst>
      <p:ext uri="{BB962C8B-B14F-4D97-AF65-F5344CB8AC3E}">
        <p14:creationId xmlns:p14="http://schemas.microsoft.com/office/powerpoint/2010/main" val="13524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 </a:t>
            </a:r>
            <a:r>
              <a:rPr lang="en-US" altLang="zh-CN" sz="2800" dirty="0"/>
              <a:t>of ranges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4B263-7568-432F-B4A6-0C427028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012" y="2701733"/>
            <a:ext cx="4763882" cy="36505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393" y="3505659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4617B-C14A-4F30-94BB-F3E2ED5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888647" y="13215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826545" y="3321713"/>
            <a:ext cx="549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Which factors?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A257-AD07-4A83-842D-54E02D4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73550-145D-4B17-9C5F-BA547340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EE02-6780-4600-9AE5-52CD064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err="1"/>
              <a:t>Treeline</a:t>
            </a:r>
            <a:r>
              <a:rPr lang="en-US" altLang="en-US" sz="21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Treeline</a:t>
            </a:r>
            <a:r>
              <a:rPr lang="en-US" dirty="0"/>
              <a:t> in southern Alps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0A56C-AF16-40C3-9533-2D147A2A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553013" y="28225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34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1CA17C-B1AF-46E7-A429-8159C2A9B7E3}"/>
              </a:ext>
            </a:extLst>
          </p:cNvPr>
          <p:cNvGrpSpPr/>
          <p:nvPr/>
        </p:nvGrpSpPr>
        <p:grpSpPr>
          <a:xfrm>
            <a:off x="1378182" y="1479626"/>
            <a:ext cx="6241818" cy="3464107"/>
            <a:chOff x="3915863" y="989931"/>
            <a:chExt cx="3535695" cy="1962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707F0D-CD0B-4B9B-8988-DD1FFEAE7C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27489" y="2713156"/>
              <a:ext cx="332406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63F127E-C62F-43FB-825B-1C3C2DAA854A}"/>
                </a:ext>
              </a:extLst>
            </p:cNvPr>
            <p:cNvSpPr/>
            <p:nvPr/>
          </p:nvSpPr>
          <p:spPr bwMode="auto">
            <a:xfrm>
              <a:off x="4771018" y="1493626"/>
              <a:ext cx="896890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EE8908-C234-4A81-BAFE-9598E9E5A4FF}"/>
                </a:ext>
              </a:extLst>
            </p:cNvPr>
            <p:cNvSpPr/>
            <p:nvPr/>
          </p:nvSpPr>
          <p:spPr bwMode="auto">
            <a:xfrm>
              <a:off x="4884053" y="1467023"/>
              <a:ext cx="2031169" cy="1220919"/>
            </a:xfrm>
            <a:custGeom>
              <a:avLst/>
              <a:gdLst>
                <a:gd name="connsiteX0" fmla="*/ 0 w 4791075"/>
                <a:gd name="connsiteY0" fmla="*/ 2843212 h 2847975"/>
                <a:gd name="connsiteX1" fmla="*/ 1133475 w 4791075"/>
                <a:gd name="connsiteY1" fmla="*/ 2185987 h 2847975"/>
                <a:gd name="connsiteX2" fmla="*/ 2400300 w 4791075"/>
                <a:gd name="connsiteY2" fmla="*/ 0 h 2847975"/>
                <a:gd name="connsiteX3" fmla="*/ 3667125 w 4791075"/>
                <a:gd name="connsiteY3" fmla="*/ 2190750 h 2847975"/>
                <a:gd name="connsiteX4" fmla="*/ 4791075 w 4791075"/>
                <a:gd name="connsiteY4" fmla="*/ 2847975 h 284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075" h="2847975">
                  <a:moveTo>
                    <a:pt x="0" y="2843212"/>
                  </a:moveTo>
                  <a:cubicBezTo>
                    <a:pt x="366712" y="2751534"/>
                    <a:pt x="733425" y="2659856"/>
                    <a:pt x="1133475" y="2185987"/>
                  </a:cubicBezTo>
                  <a:cubicBezTo>
                    <a:pt x="1533525" y="1712118"/>
                    <a:pt x="1978025" y="-794"/>
                    <a:pt x="2400300" y="0"/>
                  </a:cubicBezTo>
                  <a:cubicBezTo>
                    <a:pt x="2822575" y="794"/>
                    <a:pt x="3268662" y="1716087"/>
                    <a:pt x="3667125" y="2190750"/>
                  </a:cubicBezTo>
                  <a:cubicBezTo>
                    <a:pt x="4065588" y="2665413"/>
                    <a:pt x="4428331" y="2756694"/>
                    <a:pt x="4791075" y="2847975"/>
                  </a:cubicBezTo>
                </a:path>
              </a:pathLst>
            </a:custGeom>
            <a:noFill/>
            <a:ln w="12700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8677E8-F316-42EB-BAE4-D920583D3A3D}"/>
                </a:ext>
              </a:extLst>
            </p:cNvPr>
            <p:cNvSpPr txBox="1"/>
            <p:nvPr/>
          </p:nvSpPr>
          <p:spPr>
            <a:xfrm>
              <a:off x="3915863" y="2742975"/>
              <a:ext cx="3444422" cy="2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Environmental </a:t>
              </a:r>
              <a:r>
                <a:rPr lang="en-US" altLang="zh-CN" dirty="0"/>
                <a:t>gradients</a:t>
              </a:r>
              <a:endParaRPr lang="en-US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17B55F2-56BC-43FE-BB88-8AB1575B6064}"/>
                </a:ext>
              </a:extLst>
            </p:cNvPr>
            <p:cNvCxnSpPr/>
            <p:nvPr/>
          </p:nvCxnSpPr>
          <p:spPr bwMode="auto">
            <a:xfrm flipV="1">
              <a:off x="4127489" y="989931"/>
              <a:ext cx="0" cy="172268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F0B72C-CF64-4FA2-AA4E-8C3B61463B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84053" y="1167427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E9B26DB-A95B-4D88-A120-4266F6BE533D}"/>
                </a:ext>
              </a:extLst>
            </p:cNvPr>
            <p:cNvCxnSpPr/>
            <p:nvPr/>
          </p:nvCxnSpPr>
          <p:spPr bwMode="auto">
            <a:xfrm flipV="1">
              <a:off x="6912580" y="1179095"/>
              <a:ext cx="0" cy="1533408"/>
            </a:xfrm>
            <a:prstGeom prst="line">
              <a:avLst/>
            </a:prstGeom>
            <a:grp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562FBB2-DBB8-4424-99CA-A61134DADE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88231" y="1255474"/>
              <a:ext cx="2024349" cy="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dash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C11A87-3519-4984-A6C5-35B163B3B176}"/>
                </a:ext>
              </a:extLst>
            </p:cNvPr>
            <p:cNvSpPr txBox="1"/>
            <p:nvPr/>
          </p:nvSpPr>
          <p:spPr>
            <a:xfrm>
              <a:off x="5253808" y="991059"/>
              <a:ext cx="984481" cy="226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niche breadth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E1322D7-5F7F-4A15-AC02-F5A51627C6B6}"/>
              </a:ext>
            </a:extLst>
          </p:cNvPr>
          <p:cNvSpPr txBox="1"/>
          <p:nvPr/>
        </p:nvSpPr>
        <p:spPr>
          <a:xfrm>
            <a:off x="1704869" y="5352602"/>
            <a:ext cx="573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Range size increase with niche breadth?</a:t>
            </a:r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4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864" y="1742074"/>
            <a:ext cx="41544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5" name="Picture 3" descr="shah-lionkillingahyena">
            <a:extLst>
              <a:ext uri="{FF2B5EF4-FFF2-40B4-BE49-F238E27FC236}">
                <a16:creationId xmlns:a16="http://schemas.microsoft.com/office/drawing/2014/main" id="{3A7C93F6-ADE8-4074-959C-B382448B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8063" y="1634290"/>
            <a:ext cx="2598446" cy="22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CFBED-319C-45EC-9DB1-5A02FDBC4A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530" y="4400419"/>
            <a:ext cx="2787687" cy="213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183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for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0D1E2-A1C7-4E35-99C9-F569FBCF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6BC7-0F1A-4A1D-BE95-2E543745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Top-down and bottom-up effects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08F1D-1CB8-46EE-BA96-8492E4E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38</a:t>
            </a:fld>
            <a:endParaRPr lang="en-US"/>
          </a:p>
        </p:txBody>
      </p:sp>
      <p:pic>
        <p:nvPicPr>
          <p:cNvPr id="13314" name="Picture 2" descr="Definition of Trophic Cascade? Top down vs Bottom up Trophic Cascade">
            <a:extLst>
              <a:ext uri="{FF2B5EF4-FFF2-40B4-BE49-F238E27FC236}">
                <a16:creationId xmlns:a16="http://schemas.microsoft.com/office/drawing/2014/main" id="{5BAF5260-6377-42D1-9D89-8ABC6A1B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612230"/>
            <a:ext cx="8524875" cy="47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31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8E0B-B699-4DFA-9E67-38DC31056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096" y="1795995"/>
            <a:ext cx="3582189" cy="2742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86078" y="2771118"/>
            <a:ext cx="2651490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0" kern="0" dirty="0"/>
              <a:t>Pollination</a:t>
            </a:r>
          </a:p>
          <a:p>
            <a:r>
              <a:rPr lang="en-US" sz="2100" b="0" kern="0" dirty="0"/>
              <a:t>Dispersal seed</a:t>
            </a:r>
          </a:p>
          <a:p>
            <a:r>
              <a:rPr lang="en-US" sz="2100" b="0" kern="0" dirty="0"/>
              <a:t>Mycorrhiza–plants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i="1" dirty="0"/>
              <a:t>Mutualisms </a:t>
            </a:r>
            <a:r>
              <a:rPr lang="en-US" altLang="en-US" sz="2100" dirty="0"/>
              <a:t>are interspecific interactions in which both species benefit.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15B3B-F428-4E80-AF95-5DD6FFCB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B2FE4-753A-48EC-A958-BBB73385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6984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9C611-A1FA-498D-8981-B6A4848B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33" y="3567094"/>
            <a:ext cx="3256651" cy="1750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2563E-2C0B-4764-B8B7-D24726AF0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38" y="0"/>
            <a:ext cx="3588346" cy="36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C2CAB-BD12-4048-8F6C-E07C26832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4924776" cy="5955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81AC08-FD7B-4C51-AFE5-5B7BD3B4BF09}"/>
              </a:ext>
            </a:extLst>
          </p:cNvPr>
          <p:cNvSpPr txBox="1"/>
          <p:nvPr/>
        </p:nvSpPr>
        <p:spPr>
          <a:xfrm>
            <a:off x="5403551" y="5419546"/>
            <a:ext cx="379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Detected nearly 500,000 individuals of wildebeest across thousands of square kilometers</a:t>
            </a:r>
          </a:p>
        </p:txBody>
      </p:sp>
      <p:pic>
        <p:nvPicPr>
          <p:cNvPr id="1026" name="Picture 2" descr="Wildebeest - Wikipedia">
            <a:extLst>
              <a:ext uri="{FF2B5EF4-FFF2-40B4-BE49-F238E27FC236}">
                <a16:creationId xmlns:a16="http://schemas.microsoft.com/office/drawing/2014/main" id="{23C6A86B-922A-4A8F-8AA6-4927B46A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350" y="4804331"/>
            <a:ext cx="2849201" cy="189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51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</a:t>
            </a:r>
            <a:r>
              <a:rPr lang="en-US" altLang="zh-CN" sz="2400" dirty="0"/>
              <a:t>patterns</a:t>
            </a:r>
            <a:r>
              <a:rPr lang="en-US" sz="24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09F-A6ED-4A6C-9E11-B01F0516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C02DA-96F1-4014-84A5-E845747F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34" y="1287919"/>
            <a:ext cx="4758166" cy="4074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B210E-CFAC-4872-897F-6666700B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3" y="1606631"/>
            <a:ext cx="3295650" cy="3295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A9EB613-3D52-4361-A1A9-99F65597E1F8}"/>
              </a:ext>
            </a:extLst>
          </p:cNvPr>
          <p:cNvSpPr/>
          <p:nvPr/>
        </p:nvSpPr>
        <p:spPr bwMode="auto">
          <a:xfrm>
            <a:off x="1581481" y="2695576"/>
            <a:ext cx="867633" cy="558880"/>
          </a:xfrm>
          <a:custGeom>
            <a:avLst/>
            <a:gdLst>
              <a:gd name="connsiteX0" fmla="*/ 429319 w 560194"/>
              <a:gd name="connsiteY0" fmla="*/ 6785 h 459434"/>
              <a:gd name="connsiteX1" fmla="*/ 61019 w 560194"/>
              <a:gd name="connsiteY1" fmla="*/ 159185 h 459434"/>
              <a:gd name="connsiteX2" fmla="*/ 48319 w 560194"/>
              <a:gd name="connsiteY2" fmla="*/ 444935 h 459434"/>
              <a:gd name="connsiteX3" fmla="*/ 537269 w 560194"/>
              <a:gd name="connsiteY3" fmla="*/ 375085 h 459434"/>
              <a:gd name="connsiteX4" fmla="*/ 429319 w 560194"/>
              <a:gd name="connsiteY4" fmla="*/ 6785 h 45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194" h="459434">
                <a:moveTo>
                  <a:pt x="429319" y="6785"/>
                </a:moveTo>
                <a:cubicBezTo>
                  <a:pt x="349944" y="-29198"/>
                  <a:pt x="124519" y="86160"/>
                  <a:pt x="61019" y="159185"/>
                </a:cubicBezTo>
                <a:cubicBezTo>
                  <a:pt x="-2481" y="232210"/>
                  <a:pt x="-31056" y="408952"/>
                  <a:pt x="48319" y="444935"/>
                </a:cubicBezTo>
                <a:cubicBezTo>
                  <a:pt x="127694" y="480918"/>
                  <a:pt x="469536" y="447052"/>
                  <a:pt x="537269" y="375085"/>
                </a:cubicBezTo>
                <a:cubicBezTo>
                  <a:pt x="605002" y="303118"/>
                  <a:pt x="508694" y="42768"/>
                  <a:pt x="429319" y="6785"/>
                </a:cubicBezTo>
                <a:close/>
              </a:path>
            </a:pathLst>
          </a:cu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A8D21-A72B-4740-A633-F5510BF32007}"/>
              </a:ext>
            </a:extLst>
          </p:cNvPr>
          <p:cNvSpPr txBox="1"/>
          <p:nvPr/>
        </p:nvSpPr>
        <p:spPr>
          <a:xfrm>
            <a:off x="1168527" y="23625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altLang="zh-CN" dirty="0">
                <a:solidFill>
                  <a:srgbClr val="0000FF"/>
                </a:solidFill>
              </a:rPr>
              <a:t>ool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B6E96-2E7D-46B7-B487-BAE7FAA11ADA}"/>
              </a:ext>
            </a:extLst>
          </p:cNvPr>
          <p:cNvSpPr txBox="1"/>
          <p:nvPr/>
        </p:nvSpPr>
        <p:spPr>
          <a:xfrm>
            <a:off x="1168527" y="3168432"/>
            <a:ext cx="1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Warm</a:t>
            </a:r>
            <a:r>
              <a:rPr lang="en-US" altLang="zh-CN" dirty="0">
                <a:solidFill>
                  <a:srgbClr val="0000FF"/>
                </a:solidFill>
              </a:rPr>
              <a:t> margin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625C2-9622-4572-A613-395823ADE8A4}"/>
              </a:ext>
            </a:extLst>
          </p:cNvPr>
          <p:cNvSpPr txBox="1"/>
          <p:nvPr/>
        </p:nvSpPr>
        <p:spPr>
          <a:xfrm>
            <a:off x="665825" y="2014623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Abiotic?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11CF1-00EE-4907-BBA0-DDAB3432DF86}"/>
              </a:ext>
            </a:extLst>
          </p:cNvPr>
          <p:cNvSpPr txBox="1"/>
          <p:nvPr/>
        </p:nvSpPr>
        <p:spPr>
          <a:xfrm>
            <a:off x="814934" y="3643666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Biotic?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E64A5-09EE-4202-A174-E2D3E88C055E}"/>
              </a:ext>
            </a:extLst>
          </p:cNvPr>
          <p:cNvSpPr txBox="1"/>
          <p:nvPr/>
        </p:nvSpPr>
        <p:spPr>
          <a:xfrm>
            <a:off x="2971965" y="5537339"/>
            <a:ext cx="6671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 based on 338 studies including 1931 assessments of potentially range-limiting factors.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1CD57B-05B0-470F-8CD1-F240F365E218}"/>
              </a:ext>
            </a:extLst>
          </p:cNvPr>
          <p:cNvSpPr txBox="1"/>
          <p:nvPr/>
        </p:nvSpPr>
        <p:spPr>
          <a:xfrm>
            <a:off x="5848350" y="6483350"/>
            <a:ext cx="2847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Paquette</a:t>
            </a:r>
            <a:r>
              <a:rPr lang="en-US" altLang="zh-CN" sz="1200" dirty="0"/>
              <a:t> &amp; Hargreaves 2022, </a:t>
            </a:r>
            <a:r>
              <a:rPr lang="en-US" altLang="zh-CN" sz="1200" dirty="0" err="1"/>
              <a:t>Ecol</a:t>
            </a:r>
            <a:r>
              <a:rPr lang="en-US" altLang="zh-CN" sz="1200" dirty="0"/>
              <a:t> Lett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A8C2-6C9F-4928-893D-40473BE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 on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82E-7697-44B9-863B-AB7D8DED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60" y="1458059"/>
            <a:ext cx="3842424" cy="1928847"/>
          </a:xfrm>
        </p:spPr>
        <p:txBody>
          <a:bodyPr/>
          <a:lstStyle/>
          <a:p>
            <a:r>
              <a:rPr lang="en-US" sz="2100" dirty="0"/>
              <a:t>Source-sink dynamics</a:t>
            </a:r>
          </a:p>
          <a:p>
            <a:pPr lvl="1"/>
            <a:r>
              <a:rPr lang="en-US" sz="1875" b="0" dirty="0"/>
              <a:t>species may occur in environmental unsuitable sink habitats</a:t>
            </a:r>
            <a:endParaRPr lang="en-US" sz="18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B68B-2B0B-41BB-9344-D2CA7D03185D}"/>
              </a:ext>
            </a:extLst>
          </p:cNvPr>
          <p:cNvSpPr txBox="1"/>
          <p:nvPr/>
        </p:nvSpPr>
        <p:spPr>
          <a:xfrm>
            <a:off x="7517104" y="321182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 = intrinsic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population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growth rate in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absence of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immigration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A8B268-D401-4DCE-8691-C9C7EEE6FE31}"/>
              </a:ext>
            </a:extLst>
          </p:cNvPr>
          <p:cNvSpPr txBox="1">
            <a:spLocks/>
          </p:cNvSpPr>
          <p:nvPr/>
        </p:nvSpPr>
        <p:spPr bwMode="auto">
          <a:xfrm>
            <a:off x="533098" y="4255579"/>
            <a:ext cx="3630826" cy="14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Dispersal limitation</a:t>
            </a:r>
          </a:p>
          <a:p>
            <a:pPr lvl="1"/>
            <a:r>
              <a:rPr lang="en-US" b="0" dirty="0"/>
              <a:t>Some suitable habitats maybe not occupied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6292-08DF-4738-B07F-837B187697E1}"/>
              </a:ext>
            </a:extLst>
          </p:cNvPr>
          <p:cNvSpPr txBox="1"/>
          <p:nvPr/>
        </p:nvSpPr>
        <p:spPr>
          <a:xfrm rot="16200000">
            <a:off x="-851223" y="4914394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Pulliam (2000) </a:t>
            </a:r>
            <a:r>
              <a:rPr lang="en-US" sz="900" dirty="0" err="1"/>
              <a:t>Ecol</a:t>
            </a:r>
            <a:r>
              <a:rPr lang="en-US" sz="900" dirty="0"/>
              <a:t> Lett 3:349-361.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38D8F-14F6-4A4A-A380-59AC3BFF9CD7}"/>
              </a:ext>
            </a:extLst>
          </p:cNvPr>
          <p:cNvGrpSpPr/>
          <p:nvPr/>
        </p:nvGrpSpPr>
        <p:grpSpPr>
          <a:xfrm>
            <a:off x="4673199" y="1517513"/>
            <a:ext cx="2920463" cy="2313993"/>
            <a:chOff x="5017957" y="1363634"/>
            <a:chExt cx="2920463" cy="2313993"/>
          </a:xfrm>
        </p:grpSpPr>
        <p:pic>
          <p:nvPicPr>
            <p:cNvPr id="5122" name="Picture 2" descr="Details are in the caption following the image">
              <a:extLst>
                <a:ext uri="{FF2B5EF4-FFF2-40B4-BE49-F238E27FC236}">
                  <a16:creationId xmlns:a16="http://schemas.microsoft.com/office/drawing/2014/main" id="{9962A755-6EB2-4FBC-BE66-2D0413C3D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000" r="48885"/>
            <a:stretch/>
          </p:blipFill>
          <p:spPr bwMode="auto">
            <a:xfrm>
              <a:off x="5017957" y="1363634"/>
              <a:ext cx="2920463" cy="231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B1D80-40F5-4DB5-9FA7-AF7E67A99D77}"/>
                </a:ext>
              </a:extLst>
            </p:cNvPr>
            <p:cNvSpPr txBox="1"/>
            <p:nvPr/>
          </p:nvSpPr>
          <p:spPr>
            <a:xfrm>
              <a:off x="6471579" y="1984555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BF73F-BB6F-41EC-8EA0-6AB8FE12F855}"/>
                </a:ext>
              </a:extLst>
            </p:cNvPr>
            <p:cNvSpPr txBox="1"/>
            <p:nvPr/>
          </p:nvSpPr>
          <p:spPr>
            <a:xfrm>
              <a:off x="7099355" y="1559548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B074A-0BEB-47EF-A8E2-F1F954F1BF8F}"/>
              </a:ext>
            </a:extLst>
          </p:cNvPr>
          <p:cNvGrpSpPr/>
          <p:nvPr/>
        </p:nvGrpSpPr>
        <p:grpSpPr>
          <a:xfrm>
            <a:off x="4718862" y="3912529"/>
            <a:ext cx="2829139" cy="2313992"/>
            <a:chOff x="4718862" y="3912529"/>
            <a:chExt cx="2829139" cy="2313992"/>
          </a:xfrm>
        </p:grpSpPr>
        <p:pic>
          <p:nvPicPr>
            <p:cNvPr id="14" name="Picture 2" descr="Details are in the caption following the image">
              <a:extLst>
                <a:ext uri="{FF2B5EF4-FFF2-40B4-BE49-F238E27FC236}">
                  <a16:creationId xmlns:a16="http://schemas.microsoft.com/office/drawing/2014/main" id="{B9038485-DAFE-4265-9A7A-9C3FE8EB2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484" t="50000"/>
            <a:stretch/>
          </p:blipFill>
          <p:spPr bwMode="auto">
            <a:xfrm>
              <a:off x="4718862" y="3912529"/>
              <a:ext cx="2829139" cy="231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33886-C17D-42F6-BD4A-689384DBAC5E}"/>
                </a:ext>
              </a:extLst>
            </p:cNvPr>
            <p:cNvSpPr txBox="1"/>
            <p:nvPr/>
          </p:nvSpPr>
          <p:spPr>
            <a:xfrm>
              <a:off x="6642656" y="4136502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4ADB0-53F2-4BF0-A78E-EFAF94F44129}"/>
                </a:ext>
              </a:extLst>
            </p:cNvPr>
            <p:cNvSpPr txBox="1"/>
            <p:nvPr/>
          </p:nvSpPr>
          <p:spPr>
            <a:xfrm>
              <a:off x="6478188" y="4598629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BB94-04B9-4717-9C7E-17314178F172}"/>
              </a:ext>
            </a:extLst>
          </p:cNvPr>
          <p:cNvGrpSpPr/>
          <p:nvPr/>
        </p:nvGrpSpPr>
        <p:grpSpPr>
          <a:xfrm>
            <a:off x="5045078" y="1241384"/>
            <a:ext cx="2292890" cy="323165"/>
            <a:chOff x="5562581" y="1262581"/>
            <a:chExt cx="2292890" cy="323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E8FEED-BF1A-44AF-80A2-5EC81C1B3793}"/>
                </a:ext>
              </a:extLst>
            </p:cNvPr>
            <p:cNvSpPr txBox="1"/>
            <p:nvPr/>
          </p:nvSpPr>
          <p:spPr>
            <a:xfrm>
              <a:off x="5562581" y="1262581"/>
              <a:ext cx="1143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+ </a:t>
              </a:r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4FECA-3041-4BDF-88A4-39FA8BDBE9BF}"/>
                </a:ext>
              </a:extLst>
            </p:cNvPr>
            <p:cNvSpPr txBox="1"/>
            <p:nvPr/>
          </p:nvSpPr>
          <p:spPr>
            <a:xfrm>
              <a:off x="6941438" y="1262581"/>
              <a:ext cx="914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2A53BF-C97B-4184-8FE8-117A2B5DE462}"/>
                </a:ext>
              </a:extLst>
            </p:cNvPr>
            <p:cNvSpPr/>
            <p:nvPr/>
          </p:nvSpPr>
          <p:spPr bwMode="auto">
            <a:xfrm>
              <a:off x="6820570" y="1379189"/>
              <a:ext cx="89948" cy="8994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A890-D582-4804-BF62-CEE45CE4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5"/>
            <a:ext cx="8513373" cy="1518049"/>
          </a:xfrm>
        </p:spPr>
        <p:txBody>
          <a:bodyPr/>
          <a:lstStyle/>
          <a:p>
            <a:r>
              <a:rPr lang="en-US" sz="2000" dirty="0"/>
              <a:t>Are species ranges in equilibrium with current environment (climate </a:t>
            </a:r>
            <a:r>
              <a:rPr lang="en-US" sz="2000" dirty="0" err="1"/>
              <a:t>etc</a:t>
            </a:r>
            <a:r>
              <a:rPr lang="en-US" sz="20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92" y="3077988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1" y="3031194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759" y="3647136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5112405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5112405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1CE62-D36E-40F5-BEC5-53A490B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6677DD-B5C0-46F3-ADD7-88453EB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2975-0226-4C4B-9BAE-C22FC51E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050"/>
            <a:ext cx="8229600" cy="980232"/>
          </a:xfrm>
        </p:spPr>
        <p:txBody>
          <a:bodyPr/>
          <a:lstStyle/>
          <a:p>
            <a:r>
              <a:rPr lang="en-US" sz="2800" dirty="0"/>
              <a:t>We are living in the Anthropocene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45</a:t>
            </a:fld>
            <a:endParaRPr lang="en-US" dirty="0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52B7ADA6-5305-4FFA-B972-2E502047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92" y="1914506"/>
            <a:ext cx="5699016" cy="417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Human changes species distributions</a:t>
            </a:r>
          </a:p>
        </p:txBody>
      </p:sp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0540" y="2620743"/>
            <a:ext cx="2562920" cy="1634963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920" y="1720053"/>
            <a:ext cx="2507182" cy="1629668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4576" y="4585826"/>
            <a:ext cx="2613526" cy="188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537504" y="119702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230920" y="407050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376284" y="2251411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27501" y="121455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98" y="1636745"/>
            <a:ext cx="2738109" cy="18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46</a:t>
            </a:fld>
            <a:endParaRPr lang="en-US" dirty="0"/>
          </a:p>
        </p:txBody>
      </p:sp>
      <p:pic>
        <p:nvPicPr>
          <p:cNvPr id="16" name="Picture 2" descr="Environment and Pollution - Living Room Conversations">
            <a:extLst>
              <a:ext uri="{FF2B5EF4-FFF2-40B4-BE49-F238E27FC236}">
                <a16:creationId xmlns:a16="http://schemas.microsoft.com/office/drawing/2014/main" id="{36166E22-22A9-4611-92BD-179D81064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4553896"/>
            <a:ext cx="2738109" cy="182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CF6C41-B639-4B84-A19E-2F5FF17ABA70}"/>
              </a:ext>
            </a:extLst>
          </p:cNvPr>
          <p:cNvSpPr txBox="1"/>
          <p:nvPr/>
        </p:nvSpPr>
        <p:spPr>
          <a:xfrm>
            <a:off x="638175" y="41845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Pollution</a:t>
            </a:r>
          </a:p>
        </p:txBody>
      </p:sp>
    </p:spTree>
    <p:extLst>
      <p:ext uri="{BB962C8B-B14F-4D97-AF65-F5344CB8AC3E}">
        <p14:creationId xmlns:p14="http://schemas.microsoft.com/office/powerpoint/2010/main" val="10034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5605C-8CBF-4882-B66B-683AB97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682" y="526103"/>
            <a:ext cx="5739437" cy="629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10" y="202938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Historic # species</a:t>
            </a:r>
            <a:endParaRPr lang="zh-CN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54951" y="22000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# species  lost</a:t>
            </a:r>
            <a:endParaRPr lang="zh-CN" alt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43848" y="239947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Proportion of species  lost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22300" y="6512102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Ceballos &amp; Ehrlich, 2002, Science</a:t>
            </a:r>
            <a:endParaRPr lang="zh-CN" altLang="en-US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2003" y="1715625"/>
            <a:ext cx="3438672" cy="1570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66FF"/>
                </a:solidFill>
              </a:rPr>
              <a:t>173 mammal species collectively lost over 50% of their historic range area</a:t>
            </a:r>
          </a:p>
        </p:txBody>
      </p:sp>
    </p:spTree>
    <p:extLst>
      <p:ext uri="{BB962C8B-B14F-4D97-AF65-F5344CB8AC3E}">
        <p14:creationId xmlns:p14="http://schemas.microsoft.com/office/powerpoint/2010/main" val="1096240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D089-130A-430C-B4F4-73483D3C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Climate warming drive range shifts?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BFD3A-C269-436B-AEA2-8826ED4E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49</a:t>
            </a:fld>
            <a:endParaRPr lang="en-US"/>
          </a:p>
        </p:txBody>
      </p:sp>
      <p:pic>
        <p:nvPicPr>
          <p:cNvPr id="5" name="图片 13">
            <a:extLst>
              <a:ext uri="{FF2B5EF4-FFF2-40B4-BE49-F238E27FC236}">
                <a16:creationId xmlns:a16="http://schemas.microsoft.com/office/drawing/2014/main" id="{8F7AEDD7-A87A-4CEC-87EE-DFE33AFCF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5" y="1282177"/>
            <a:ext cx="5143780" cy="23589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9FF1248-B193-4BD9-A050-BC543EB62EAB}"/>
              </a:ext>
            </a:extLst>
          </p:cNvPr>
          <p:cNvGrpSpPr/>
          <p:nvPr/>
        </p:nvGrpSpPr>
        <p:grpSpPr>
          <a:xfrm>
            <a:off x="5391150" y="2276997"/>
            <a:ext cx="3522895" cy="3077242"/>
            <a:chOff x="5391150" y="2276997"/>
            <a:chExt cx="3522895" cy="3077242"/>
          </a:xfrm>
        </p:grpSpPr>
        <p:pic>
          <p:nvPicPr>
            <p:cNvPr id="15366" name="Picture 6" descr="File:Annual Average Temperature Map.jpg - Wikimedia Commons">
              <a:extLst>
                <a:ext uri="{FF2B5EF4-FFF2-40B4-BE49-F238E27FC236}">
                  <a16:creationId xmlns:a16="http://schemas.microsoft.com/office/drawing/2014/main" id="{F796D39F-6750-47FE-B333-8E2EA3A04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71" y="2809033"/>
              <a:ext cx="3297574" cy="2545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93A2CE9-55E2-4DEA-B9B8-BFFB3F5B25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91150" y="2809034"/>
              <a:ext cx="0" cy="832116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1D2979-20C1-418C-9041-318C73E06171}"/>
                </a:ext>
              </a:extLst>
            </p:cNvPr>
            <p:cNvSpPr txBox="1"/>
            <p:nvPr/>
          </p:nvSpPr>
          <p:spPr>
            <a:xfrm>
              <a:off x="5905500" y="2276997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latitudes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589C69-F131-4557-AAD0-AB617590196D}"/>
              </a:ext>
            </a:extLst>
          </p:cNvPr>
          <p:cNvGrpSpPr/>
          <p:nvPr/>
        </p:nvGrpSpPr>
        <p:grpSpPr>
          <a:xfrm>
            <a:off x="84073" y="3925344"/>
            <a:ext cx="4191167" cy="2458489"/>
            <a:chOff x="84073" y="3925344"/>
            <a:chExt cx="4191167" cy="2458489"/>
          </a:xfrm>
        </p:grpSpPr>
        <p:pic>
          <p:nvPicPr>
            <p:cNvPr id="15364" name="Picture 4" descr="How tree biodiversity is changes along altitude? | ResearchGate">
              <a:extLst>
                <a:ext uri="{FF2B5EF4-FFF2-40B4-BE49-F238E27FC236}">
                  <a16:creationId xmlns:a16="http://schemas.microsoft.com/office/drawing/2014/main" id="{C79E4D14-9579-4C51-83F4-92579E57A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37" y="3925344"/>
              <a:ext cx="3291203" cy="2458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A044ED-E44A-4B18-8CDF-538D4F0E21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9024" y="4572000"/>
              <a:ext cx="1455101" cy="101594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18A4D-43B9-4232-8267-73B58BDA7423}"/>
                </a:ext>
              </a:extLst>
            </p:cNvPr>
            <p:cNvSpPr txBox="1"/>
            <p:nvPr/>
          </p:nvSpPr>
          <p:spPr>
            <a:xfrm rot="19401247">
              <a:off x="84073" y="4643023"/>
              <a:ext cx="2505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Shift to high elevations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9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point observations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D5645-FF3F-476A-9F5A-29DD31E9D1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74467" y="1238425"/>
            <a:ext cx="8602306" cy="4750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350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780074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</a:t>
            </a:r>
            <a:r>
              <a:rPr lang="en-US" sz="2000" b="0" dirty="0">
                <a:solidFill>
                  <a:srgbClr val="0000FF"/>
                </a:solidFill>
              </a:rPr>
              <a:t>1905-1985</a:t>
            </a:r>
            <a:r>
              <a:rPr lang="en-US" sz="2000" b="0" dirty="0"/>
              <a:t> and </a:t>
            </a:r>
            <a:r>
              <a:rPr lang="en-US" sz="2000" b="0" dirty="0">
                <a:solidFill>
                  <a:srgbClr val="0000FF"/>
                </a:solidFill>
              </a:rPr>
              <a:t>1986-2005</a:t>
            </a:r>
            <a:r>
              <a:rPr lang="en-US" sz="2000" b="0" dirty="0"/>
              <a:t>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FFAEF-5E1C-4333-AC58-647CF4B0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4" descr="How tree biodiversity is changes along altitude? | ResearchGate">
            <a:extLst>
              <a:ext uri="{FF2B5EF4-FFF2-40B4-BE49-F238E27FC236}">
                <a16:creationId xmlns:a16="http://schemas.microsoft.com/office/drawing/2014/main" id="{7FD4BD4C-A906-417C-B48C-D78F678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418" y="339066"/>
            <a:ext cx="2949020" cy="22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Range shifts along latitudes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In 63 %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CA87-2097-4958-ADF2-196E6A8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08E27-077A-4E36-8145-61514A5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9B328-C44D-4BAB-8D9F-9F3D9185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36526"/>
            <a:ext cx="5641592" cy="1558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72187A-4D5D-4689-B2DF-C68BC254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31" y="1694609"/>
            <a:ext cx="4989069" cy="502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9031A-5C37-4D48-9D67-3EB19AA1F0BF}"/>
              </a:ext>
            </a:extLst>
          </p:cNvPr>
          <p:cNvSpPr txBox="1"/>
          <p:nvPr/>
        </p:nvSpPr>
        <p:spPr>
          <a:xfrm>
            <a:off x="6192266" y="2828835"/>
            <a:ext cx="2855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a global geo-database of 30,534 range shifts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A6CA5-376A-41C7-9A95-D1F27C88BE66}"/>
              </a:ext>
            </a:extLst>
          </p:cNvPr>
          <p:cNvSpPr txBox="1"/>
          <p:nvPr/>
        </p:nvSpPr>
        <p:spPr>
          <a:xfrm>
            <a:off x="6286500" y="1694609"/>
            <a:ext cx="119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88B4D-D230-4BEF-BB60-FC0380FAF1B7}"/>
              </a:ext>
            </a:extLst>
          </p:cNvPr>
          <p:cNvSpPr txBox="1"/>
          <p:nvPr/>
        </p:nvSpPr>
        <p:spPr>
          <a:xfrm>
            <a:off x="6437030" y="222284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BB98C12-D632-45EC-89B9-54A6F25797CD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 flipV="1">
            <a:off x="5476875" y="1879275"/>
            <a:ext cx="809625" cy="476250"/>
          </a:xfrm>
          <a:prstGeom prst="curvedConnector3">
            <a:avLst>
              <a:gd name="adj1" fmla="val -14706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8927E04-8A21-4F8E-B4FC-D1AAC9019C78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 flipV="1">
            <a:off x="5850806" y="2407514"/>
            <a:ext cx="586224" cy="51990"/>
          </a:xfrm>
          <a:prstGeom prst="curvedConnector3">
            <a:avLst>
              <a:gd name="adj1" fmla="val 50000"/>
            </a:avLst>
          </a:prstGeom>
          <a:grp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31655C-A631-4384-829C-A06B5AF3BA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843"/>
          <a:stretch/>
        </p:blipFill>
        <p:spPr>
          <a:xfrm>
            <a:off x="6286500" y="5334000"/>
            <a:ext cx="283568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8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684"/>
            <a:ext cx="8229600" cy="980232"/>
          </a:xfrm>
        </p:spPr>
        <p:txBody>
          <a:bodyPr/>
          <a:lstStyle/>
          <a:p>
            <a:r>
              <a:rPr lang="en-US" sz="2800" dirty="0"/>
              <a:t>Human facilitate species dispersal</a:t>
            </a:r>
          </a:p>
        </p:txBody>
      </p:sp>
      <p:pic>
        <p:nvPicPr>
          <p:cNvPr id="17412" name="Picture 4" descr="Plane and globe aircraft flying around earth Vector Image">
            <a:extLst>
              <a:ext uri="{FF2B5EF4-FFF2-40B4-BE49-F238E27FC236}">
                <a16:creationId xmlns:a16="http://schemas.microsoft.com/office/drawing/2014/main" id="{A967E206-16C0-4DAA-8EA4-7A5E4594C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4" b="15628"/>
          <a:stretch/>
        </p:blipFill>
        <p:spPr bwMode="auto">
          <a:xfrm>
            <a:off x="783216" y="1491257"/>
            <a:ext cx="3077583" cy="25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What is a Cruise Ship?">
            <a:extLst>
              <a:ext uri="{FF2B5EF4-FFF2-40B4-BE49-F238E27FC236}">
                <a16:creationId xmlns:a16="http://schemas.microsoft.com/office/drawing/2014/main" id="{DFF2ACFE-B889-4689-BBC0-6BD4D6EFD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85" y="1653528"/>
            <a:ext cx="3694748" cy="230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0D3F23-2DBE-4454-B957-5B5D9143C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82454"/>
            <a:ext cx="8229600" cy="2132037"/>
          </a:xfrm>
        </p:spPr>
        <p:txBody>
          <a:bodyPr/>
          <a:lstStyle/>
          <a:p>
            <a:r>
              <a:rPr lang="en-US" sz="2000" dirty="0"/>
              <a:t>Intentionally</a:t>
            </a:r>
            <a:r>
              <a:rPr lang="en-US" sz="2000" b="0" dirty="0"/>
              <a:t>: e.g. ornamental species trade</a:t>
            </a:r>
          </a:p>
          <a:p>
            <a:r>
              <a:rPr lang="en-US" sz="2000" dirty="0"/>
              <a:t>Unintentionally</a:t>
            </a:r>
            <a:r>
              <a:rPr lang="en-US" sz="2000" b="0" dirty="0"/>
              <a:t>: e.g. organisms attach to the submerged part of a ship or contain within their ballast waters</a:t>
            </a:r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99" y="1102816"/>
            <a:ext cx="6315075" cy="376506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Global accumulation of non-native plants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73129" y="6412251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78EBE-7429-420C-9171-B2D685FE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7511F-21D1-4077-BAE7-589FDECE2CF0}"/>
              </a:ext>
            </a:extLst>
          </p:cNvPr>
          <p:cNvSpPr txBox="1"/>
          <p:nvPr/>
        </p:nvSpPr>
        <p:spPr>
          <a:xfrm>
            <a:off x="852970" y="493086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3.9% of global vascular flora, or approximately the size of the native European flora</a:t>
            </a:r>
          </a:p>
        </p:txBody>
      </p:sp>
    </p:spTree>
    <p:extLst>
      <p:ext uri="{BB962C8B-B14F-4D97-AF65-F5344CB8AC3E}">
        <p14:creationId xmlns:p14="http://schemas.microsoft.com/office/powerpoint/2010/main" val="83748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A799D-3918-4065-8E76-92DC34B1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926F7-282C-4157-8FB5-42F36DD4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15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FDC8A-6213-4419-B3C4-39CA3A0135B2}"/>
              </a:ext>
            </a:extLst>
          </p:cNvPr>
          <p:cNvSpPr txBox="1"/>
          <p:nvPr/>
        </p:nvSpPr>
        <p:spPr>
          <a:xfrm>
            <a:off x="6815298" y="2106950"/>
            <a:ext cx="23287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Regions with greater GDP per capita, human population density have higher alien richness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81BB7-F3F1-40CE-A12E-6F88FF5A81CF}"/>
              </a:ext>
            </a:extLst>
          </p:cNvPr>
          <p:cNvSpPr txBox="1"/>
          <p:nvPr/>
        </p:nvSpPr>
        <p:spPr>
          <a:xfrm>
            <a:off x="5769358" y="6466572"/>
            <a:ext cx="33746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Dawson et al. 2017, Nature </a:t>
            </a:r>
            <a:r>
              <a:rPr lang="en-US" sz="1500" dirty="0" err="1"/>
              <a:t>Ecol</a:t>
            </a:r>
            <a:r>
              <a:rPr lang="en-US" sz="1500" dirty="0"/>
              <a:t> </a:t>
            </a:r>
            <a:r>
              <a:rPr lang="en-US" sz="1500" dirty="0" err="1"/>
              <a:t>Evol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4885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Winners and losers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3F0BBF-2505-4802-B592-A33B085DAA95}"/>
              </a:ext>
            </a:extLst>
          </p:cNvPr>
          <p:cNvSpPr txBox="1">
            <a:spLocks/>
          </p:cNvSpPr>
          <p:nvPr/>
        </p:nvSpPr>
        <p:spPr bwMode="auto">
          <a:xfrm>
            <a:off x="457200" y="1176938"/>
            <a:ext cx="7247299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025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257168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514337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771506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2025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/>
            <a:r>
              <a:rPr lang="en-US" sz="2000" kern="0" dirty="0"/>
              <a:t>Range size may matters: small- vs large-ranged 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94762-DC2A-459C-B1FD-7D74E313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5" y="2133483"/>
            <a:ext cx="4627650" cy="151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97BC92-4465-44AE-A43D-12A097C99DE9}"/>
              </a:ext>
            </a:extLst>
          </p:cNvPr>
          <p:cNvSpPr txBox="1"/>
          <p:nvPr/>
        </p:nvSpPr>
        <p:spPr>
          <a:xfrm>
            <a:off x="555280" y="3752694"/>
            <a:ext cx="4007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niche breadth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927B7-0482-43CC-9B86-799666A6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878" y="2133483"/>
            <a:ext cx="4111067" cy="1386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22878E-7DE3-40B7-97EC-0D82488313FE}"/>
              </a:ext>
            </a:extLst>
          </p:cNvPr>
          <p:cNvSpPr txBox="1"/>
          <p:nvPr/>
        </p:nvSpPr>
        <p:spPr>
          <a:xfrm>
            <a:off x="4939995" y="3659248"/>
            <a:ext cx="4394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positive relationship </a:t>
            </a:r>
            <a:r>
              <a:rPr lang="en-US" sz="2000" dirty="0"/>
              <a:t>between range size and </a:t>
            </a:r>
            <a:r>
              <a:rPr lang="en-US" altLang="zh-CN" sz="2000" dirty="0"/>
              <a:t>dispersal ability are more common</a:t>
            </a:r>
            <a:endParaRPr lang="en-US" sz="2000" dirty="0"/>
          </a:p>
        </p:txBody>
      </p:sp>
      <p:sp>
        <p:nvSpPr>
          <p:cNvPr id="10" name="文本框 18">
            <a:extLst>
              <a:ext uri="{FF2B5EF4-FFF2-40B4-BE49-F238E27FC236}">
                <a16:creationId xmlns:a16="http://schemas.microsoft.com/office/drawing/2014/main" id="{7661A527-10B4-4A5B-8FC1-AF527D8D754D}"/>
              </a:ext>
            </a:extLst>
          </p:cNvPr>
          <p:cNvSpPr txBox="1"/>
          <p:nvPr/>
        </p:nvSpPr>
        <p:spPr>
          <a:xfrm>
            <a:off x="1842505" y="5182214"/>
            <a:ext cx="6618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Large-ranged species </a:t>
            </a:r>
            <a:r>
              <a:rPr lang="en-US" sz="2000" dirty="0"/>
              <a:t>are more likely to </a:t>
            </a:r>
            <a:r>
              <a:rPr lang="en-US" sz="2000" b="1" dirty="0"/>
              <a:t>persist and expand </a:t>
            </a:r>
            <a:r>
              <a:rPr lang="en-US" sz="2000" dirty="0"/>
              <a:t>distributions in response to global environmental changes</a:t>
            </a:r>
          </a:p>
        </p:txBody>
      </p:sp>
      <p:sp>
        <p:nvSpPr>
          <p:cNvPr id="11" name="箭头: 右 19">
            <a:extLst>
              <a:ext uri="{FF2B5EF4-FFF2-40B4-BE49-F238E27FC236}">
                <a16:creationId xmlns:a16="http://schemas.microsoft.com/office/drawing/2014/main" id="{89A9B9CB-2B99-4956-BAFD-8BAD2A43D5C7}"/>
              </a:ext>
            </a:extLst>
          </p:cNvPr>
          <p:cNvSpPr/>
          <p:nvPr/>
        </p:nvSpPr>
        <p:spPr bwMode="auto">
          <a:xfrm>
            <a:off x="952823" y="5372375"/>
            <a:ext cx="640080" cy="266007"/>
          </a:xfrm>
          <a:prstGeom prst="rightArrow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61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30F1D-C06E-433D-9397-1E97045D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Hypotheses: occupancy change ~ range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3516B-7EC1-4533-AC33-C8C37614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57</a:t>
            </a:fld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A3FA31A4-6D4A-4A00-A345-5A31B574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41442"/>
            <a:ext cx="4883217" cy="30105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731EA345-F602-49A3-9D76-F849608E1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482" y="1805368"/>
            <a:ext cx="3605318" cy="3482652"/>
          </a:xfrm>
          <a:prstGeom prst="rect">
            <a:avLst/>
          </a:prstGeom>
        </p:spPr>
      </p:pic>
      <p:sp>
        <p:nvSpPr>
          <p:cNvPr id="220" name="矩形 9">
            <a:extLst>
              <a:ext uri="{FF2B5EF4-FFF2-40B4-BE49-F238E27FC236}">
                <a16:creationId xmlns:a16="http://schemas.microsoft.com/office/drawing/2014/main" id="{975FA301-BCE9-4ADF-9925-DF34AC75286A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220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592CD-1500-401A-941A-DBAFB90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CE2DB-DB00-4B25-83AF-67C2318F521E}"/>
              </a:ext>
            </a:extLst>
          </p:cNvPr>
          <p:cNvSpPr txBox="1"/>
          <p:nvPr/>
        </p:nvSpPr>
        <p:spPr>
          <a:xfrm>
            <a:off x="642797" y="4141906"/>
            <a:ext cx="8295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An </a:t>
            </a:r>
            <a:r>
              <a:rPr lang="en-US" altLang="zh-CN" sz="2200" dirty="0">
                <a:solidFill>
                  <a:srgbClr val="0000FF"/>
                </a:solidFill>
              </a:rPr>
              <a:t>overall positive relationship </a:t>
            </a:r>
            <a:r>
              <a:rPr lang="en-US" altLang="zh-CN" sz="2200" dirty="0"/>
              <a:t>between range size and occupancy change</a:t>
            </a:r>
            <a:endParaRPr lang="en-US" sz="2200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positive </a:t>
            </a:r>
            <a:r>
              <a:rPr lang="en-US" sz="2200" dirty="0">
                <a:solidFill>
                  <a:srgbClr val="0000FF"/>
                </a:solidFill>
              </a:rPr>
              <a:t>effects were stronger in marine</a:t>
            </a:r>
            <a:r>
              <a:rPr lang="en-US" sz="2200" dirty="0"/>
              <a:t> than terrestrial and freshwater realms 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37088DD4-0234-4EA8-B8A7-0F21302187E4}"/>
              </a:ext>
            </a:extLst>
          </p:cNvPr>
          <p:cNvSpPr/>
          <p:nvPr/>
        </p:nvSpPr>
        <p:spPr>
          <a:xfrm>
            <a:off x="202090" y="6455250"/>
            <a:ext cx="39896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Xu </a:t>
            </a:r>
            <a:r>
              <a:rPr lang="en-US" altLang="zh-CN" sz="1600" i="1" dirty="0"/>
              <a:t>et al</a:t>
            </a:r>
            <a:r>
              <a:rPr lang="en-US" altLang="zh-CN" sz="1600" dirty="0"/>
              <a:t>., 2023, Nature Communications</a:t>
            </a:r>
            <a:endParaRPr lang="zh-CN" altLang="en-US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9851B-CFA1-4273-91F5-A4432A93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0" y="993619"/>
            <a:ext cx="4615794" cy="2435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03908-D516-4B4B-A668-7115552A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0" y="982289"/>
            <a:ext cx="3230251" cy="2931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61E56-B1AE-48B8-846F-FEC95E52BE8B}"/>
              </a:ext>
            </a:extLst>
          </p:cNvPr>
          <p:cNvSpPr txBox="1"/>
          <p:nvPr/>
        </p:nvSpPr>
        <p:spPr>
          <a:xfrm>
            <a:off x="1104523" y="511346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239 metacommunities</a:t>
            </a:r>
          </a:p>
        </p:txBody>
      </p:sp>
    </p:spTree>
    <p:extLst>
      <p:ext uri="{BB962C8B-B14F-4D97-AF65-F5344CB8AC3E}">
        <p14:creationId xmlns:p14="http://schemas.microsoft.com/office/powerpoint/2010/main" val="2902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2874-6AB1-4F20-A3E3-D9001D1B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Whether protected areas can mitigate directional changes?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91D13-EFF2-4D63-AE47-70D61A58E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78" y="4961531"/>
            <a:ext cx="8487622" cy="1089908"/>
          </a:xfrm>
        </p:spPr>
        <p:txBody>
          <a:bodyPr/>
          <a:lstStyle/>
          <a:p>
            <a:pPr marL="0" indent="0">
              <a:buNone/>
            </a:pPr>
            <a:r>
              <a:rPr lang="en-US" sz="2400" b="0" dirty="0"/>
              <a:t>Terrestrial habitat protection can mitigate systematic biodiversity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64256-4DBB-43C7-9060-DF4747D3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FBA2-8F5D-4DA3-B40D-EBD446EB8702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2B925-398C-46EA-B1A2-7A3A95E4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3" y="1692998"/>
            <a:ext cx="8219453" cy="31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6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BC62-9541-48E1-968C-76C5644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660011"/>
          </a:xfrm>
        </p:spPr>
        <p:txBody>
          <a:bodyPr/>
          <a:lstStyle/>
          <a:p>
            <a:pPr algn="l"/>
            <a:r>
              <a:rPr lang="en-US" sz="3200" dirty="0">
                <a:latin typeface="Fira Sans" pitchFamily="34"/>
                <a:ea typeface="FreeSans" pitchFamily="2"/>
                <a:cs typeface="DejaVu Sans" pitchFamily="2"/>
              </a:rPr>
              <a:t>Geographic range – expert range maps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9EE86-A208-46B0-AF74-83832B1E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5CEF7-97D5-49A0-A521-858FAA70E50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t="2526"/>
          <a:stretch>
            <a:fillRect/>
          </a:stretch>
        </p:blipFill>
        <p:spPr>
          <a:xfrm>
            <a:off x="705393" y="1018903"/>
            <a:ext cx="7863446" cy="5339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7274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67F-8D81-451F-A636-DA1C34C71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263" y="1200339"/>
            <a:ext cx="7772400" cy="914400"/>
          </a:xfrm>
        </p:spPr>
        <p:txBody>
          <a:bodyPr/>
          <a:lstStyle/>
          <a:p>
            <a:r>
              <a:rPr lang="en-US" sz="3200" b="0" dirty="0"/>
              <a:t>Afternoon: access and use species distribution data </a:t>
            </a:r>
          </a:p>
        </p:txBody>
      </p:sp>
    </p:spTree>
    <p:extLst>
      <p:ext uri="{BB962C8B-B14F-4D97-AF65-F5344CB8AC3E}">
        <p14:creationId xmlns:p14="http://schemas.microsoft.com/office/powerpoint/2010/main" val="3706838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96B0-A621-4B3F-BFED-E30A60D6B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7274"/>
          </a:xfrm>
        </p:spPr>
        <p:txBody>
          <a:bodyPr/>
          <a:lstStyle/>
          <a:p>
            <a:r>
              <a:rPr lang="en-US" sz="2800" dirty="0"/>
              <a:t>Sources of species distribution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61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37" y="1301408"/>
            <a:ext cx="2942375" cy="22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92" y="1483879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98073"/>
            <a:ext cx="2729536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36" y="4238352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pecies Distribution Modeling | NatureServe">
            <a:extLst>
              <a:ext uri="{FF2B5EF4-FFF2-40B4-BE49-F238E27FC236}">
                <a16:creationId xmlns:a16="http://schemas.microsoft.com/office/drawing/2014/main" id="{AD8A07AF-01FD-4570-BF0E-45E73C8AC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4" t="18012"/>
          <a:stretch/>
        </p:blipFill>
        <p:spPr bwMode="auto">
          <a:xfrm>
            <a:off x="7021582" y="3785866"/>
            <a:ext cx="1792359" cy="30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82904-D355-4F54-8330-B094303A67C8}"/>
              </a:ext>
            </a:extLst>
          </p:cNvPr>
          <p:cNvSpPr txBox="1"/>
          <p:nvPr/>
        </p:nvSpPr>
        <p:spPr>
          <a:xfrm>
            <a:off x="574049" y="887274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Specimens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896BA-7342-4B47-A2AE-A8D5136E6EE4}"/>
              </a:ext>
            </a:extLst>
          </p:cNvPr>
          <p:cNvSpPr txBox="1"/>
          <p:nvPr/>
        </p:nvSpPr>
        <p:spPr>
          <a:xfrm>
            <a:off x="4701766" y="752198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Occurrence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A1FD2-4133-4585-9989-C41B55C2027D}"/>
              </a:ext>
            </a:extLst>
          </p:cNvPr>
          <p:cNvSpPr txBox="1"/>
          <p:nvPr/>
        </p:nvSpPr>
        <p:spPr>
          <a:xfrm>
            <a:off x="214474" y="372226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Samples of community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ECFB-2482-42F6-B943-FC3D07E9DA58}"/>
              </a:ext>
            </a:extLst>
          </p:cNvPr>
          <p:cNvSpPr txBox="1"/>
          <p:nvPr/>
        </p:nvSpPr>
        <p:spPr>
          <a:xfrm>
            <a:off x="3492142" y="3779679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Expert range maps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4495922" y="1046717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614A6B6-1397-4811-B432-47FD88DB50ED}"/>
              </a:ext>
            </a:extLst>
          </p:cNvPr>
          <p:cNvSpPr txBox="1"/>
          <p:nvPr/>
        </p:nvSpPr>
        <p:spPr>
          <a:xfrm>
            <a:off x="6805058" y="3497657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Model predicted</a:t>
            </a:r>
          </a:p>
        </p:txBody>
      </p:sp>
    </p:spTree>
    <p:extLst>
      <p:ext uri="{BB962C8B-B14F-4D97-AF65-F5344CB8AC3E}">
        <p14:creationId xmlns:p14="http://schemas.microsoft.com/office/powerpoint/2010/main" val="39449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F9F76-A6DC-423F-9C26-68F51BFD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62</a:t>
            </a:fld>
            <a:endParaRPr lang="en-US"/>
          </a:p>
        </p:txBody>
      </p:sp>
      <p:pic>
        <p:nvPicPr>
          <p:cNvPr id="18434" name="Picture 2" descr="Herbarium Specimens Pressed for Posterity - Plant Talk">
            <a:extLst>
              <a:ext uri="{FF2B5EF4-FFF2-40B4-BE49-F238E27FC236}">
                <a16:creationId xmlns:a16="http://schemas.microsoft.com/office/drawing/2014/main" id="{34460CA2-369C-4633-BF61-36F64C488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3" y="1225676"/>
            <a:ext cx="2386807" cy="17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Naturalist, the app to monitor biodiversity - Gift">
            <a:extLst>
              <a:ext uri="{FF2B5EF4-FFF2-40B4-BE49-F238E27FC236}">
                <a16:creationId xmlns:a16="http://schemas.microsoft.com/office/drawing/2014/main" id="{683377A9-1076-4B46-B4E6-C7DB3781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82" y="432067"/>
            <a:ext cx="2677108" cy="16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Plot-based or Quadrat Techniques">
            <a:extLst>
              <a:ext uri="{FF2B5EF4-FFF2-40B4-BE49-F238E27FC236}">
                <a16:creationId xmlns:a16="http://schemas.microsoft.com/office/drawing/2014/main" id="{AA12C63D-1765-49B7-9C6C-88F3369F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8" y="3229824"/>
            <a:ext cx="2558172" cy="191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uby-throated Hummingbird - Species Range Map">
            <a:extLst>
              <a:ext uri="{FF2B5EF4-FFF2-40B4-BE49-F238E27FC236}">
                <a16:creationId xmlns:a16="http://schemas.microsoft.com/office/drawing/2014/main" id="{8BEF0CC6-20E0-406B-A4F8-E9EEC341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7" y="4436198"/>
            <a:ext cx="2895064" cy="204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0A51498-908C-4E07-98FA-92E7E495F3E7}"/>
              </a:ext>
            </a:extLst>
          </p:cNvPr>
          <p:cNvGrpSpPr/>
          <p:nvPr/>
        </p:nvGrpSpPr>
        <p:grpSpPr>
          <a:xfrm>
            <a:off x="3401877" y="0"/>
            <a:ext cx="1422005" cy="2538455"/>
            <a:chOff x="4495922" y="1046717"/>
            <a:chExt cx="1422005" cy="2538455"/>
          </a:xfrm>
        </p:grpSpPr>
        <p:pic>
          <p:nvPicPr>
            <p:cNvPr id="18436" name="Picture 4" descr="eBird is Mobile and Global—Android is here! - eBird">
              <a:extLst>
                <a:ext uri="{FF2B5EF4-FFF2-40B4-BE49-F238E27FC236}">
                  <a16:creationId xmlns:a16="http://schemas.microsoft.com/office/drawing/2014/main" id="{6F2AE4B2-336B-4BA6-AC70-09804FE5B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922" y="1046717"/>
              <a:ext cx="1422005" cy="2538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3B8D2C-E66E-4A5C-91EF-02B612F8CBD6}"/>
                </a:ext>
              </a:extLst>
            </p:cNvPr>
            <p:cNvSpPr txBox="1"/>
            <p:nvPr/>
          </p:nvSpPr>
          <p:spPr>
            <a:xfrm>
              <a:off x="4823882" y="2466371"/>
              <a:ext cx="784189" cy="40011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eBrid</a:t>
              </a:r>
              <a:endParaRPr lang="en-US" sz="20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7AB7D91-6ACA-4798-82FE-471544C83D31}"/>
              </a:ext>
            </a:extLst>
          </p:cNvPr>
          <p:cNvSpPr txBox="1"/>
          <p:nvPr/>
        </p:nvSpPr>
        <p:spPr>
          <a:xfrm>
            <a:off x="4121931" y="2614891"/>
            <a:ext cx="4175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infrastructure storing/processing species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09301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www.gbif.org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5112-8A70-4AE6-B63E-CBE84A70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EF25A-BBB9-441F-B060-54D85148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0" y="2139953"/>
            <a:ext cx="6315390" cy="1381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B2DE2-5547-494D-A2A3-C7E45850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58" y="3521267"/>
            <a:ext cx="6238875" cy="30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obis.org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5247-7163-47B0-B1B3-E65EB213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3AD9-14F4-4210-93A3-F06C6D47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344"/>
            <a:ext cx="9144000" cy="438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F4EF-95B2-4858-972B-E1B24912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6E68E-3723-4A58-BB4A-5920C859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AEAD8-8D66-47E8-9BFF-1E80E090EE45}"/>
              </a:ext>
            </a:extLst>
          </p:cNvPr>
          <p:cNvSpPr txBox="1"/>
          <p:nvPr/>
        </p:nvSpPr>
        <p:spPr>
          <a:xfrm>
            <a:off x="2996521" y="282455"/>
            <a:ext cx="540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World Checklist of Vascular Plants (</a:t>
            </a:r>
            <a:r>
              <a:rPr lang="en-US" sz="2000" b="1" dirty="0" err="1">
                <a:solidFill>
                  <a:srgbClr val="FF0000"/>
                </a:solidFill>
              </a:rPr>
              <a:t>WCVP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CA83C-5DEB-4871-8FF3-15DF533C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762334"/>
            <a:ext cx="5892800" cy="1613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C579-5716-4550-A996-F723D0B4D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0"/>
            <a:ext cx="2743200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D37F9-E7BE-4764-A6DB-8AE37848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6" y="2455460"/>
            <a:ext cx="5785244" cy="3146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E028B-7E06-494C-9F23-85EE9514EABC}"/>
              </a:ext>
            </a:extLst>
          </p:cNvPr>
          <p:cNvSpPr txBox="1"/>
          <p:nvPr/>
        </p:nvSpPr>
        <p:spPr>
          <a:xfrm>
            <a:off x="1792505" y="5516761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rWCVP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936EC-43B0-48C1-81E6-49F994F71911}"/>
              </a:ext>
            </a:extLst>
          </p:cNvPr>
          <p:cNvSpPr txBox="1"/>
          <p:nvPr/>
        </p:nvSpPr>
        <p:spPr>
          <a:xfrm>
            <a:off x="1846105" y="5831627"/>
            <a:ext cx="729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cran.r-project.org</a:t>
            </a:r>
            <a:r>
              <a:rPr lang="en-US" dirty="0">
                <a:hlinkClick r:id="rId6"/>
              </a:rPr>
              <a:t>/web/packages/</a:t>
            </a:r>
            <a:r>
              <a:rPr lang="en-US" dirty="0" err="1">
                <a:hlinkClick r:id="rId6"/>
              </a:rPr>
              <a:t>rWCVP</a:t>
            </a:r>
            <a:r>
              <a:rPr lang="en-US" dirty="0">
                <a:hlinkClick r:id="rId6"/>
              </a:rPr>
              <a:t>/vignettes/</a:t>
            </a:r>
            <a:r>
              <a:rPr lang="en-US" dirty="0" err="1">
                <a:hlinkClick r:id="rId6"/>
              </a:rPr>
              <a:t>rWCVP.html</a:t>
            </a:r>
            <a:endParaRPr lang="en-US" dirty="0"/>
          </a:p>
        </p:txBody>
      </p:sp>
      <p:pic>
        <p:nvPicPr>
          <p:cNvPr id="21506" name="Picture 2" descr="https://d2seqvvyy3b8p2.cloudfront.net/036fff919c70bbcf4043483eb04bd46a.jpg">
            <a:extLst>
              <a:ext uri="{FF2B5EF4-FFF2-40B4-BE49-F238E27FC236}">
                <a16:creationId xmlns:a16="http://schemas.microsoft.com/office/drawing/2014/main" id="{232FF8C9-DD6D-4D5F-AC9E-9FA029B2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00" y="2768600"/>
            <a:ext cx="15716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251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 contains global assessments for more than 150,300 species. More than 82% of these (&gt;123,600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E1EC5-F71E-4058-9D06-1F275C5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7C5BF-3433-45D4-8015-65F9EF576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6" y="1307811"/>
            <a:ext cx="9144000" cy="2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mol.org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D23E-10C3-4DEC-A8E5-68516897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346B8-B11B-47B9-83C4-ED9832BC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30FFC7-9736-4673-B03C-D92921AC55E3}"/>
              </a:ext>
            </a:extLst>
          </p:cNvPr>
          <p:cNvGrpSpPr/>
          <p:nvPr/>
        </p:nvGrpSpPr>
        <p:grpSpPr>
          <a:xfrm>
            <a:off x="653970" y="360742"/>
            <a:ext cx="4536340" cy="2991129"/>
            <a:chOff x="5872831" y="50292"/>
            <a:chExt cx="6245084" cy="41391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AC6F29-BCF2-4510-B731-C2B29DABC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2831" y="358202"/>
              <a:ext cx="6245084" cy="33412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E150E8-B185-4EC1-BF36-594CCB24F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682"/>
            <a:stretch/>
          </p:blipFill>
          <p:spPr>
            <a:xfrm>
              <a:off x="9422661" y="3625114"/>
              <a:ext cx="2416628" cy="564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53688D-D4C5-4120-B2E6-DE5990FBDCC8}"/>
                </a:ext>
              </a:extLst>
            </p:cNvPr>
            <p:cNvSpPr txBox="1"/>
            <p:nvPr/>
          </p:nvSpPr>
          <p:spPr>
            <a:xfrm>
              <a:off x="8429118" y="50292"/>
              <a:ext cx="2211216" cy="5222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Vascular Plants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F2B910-0200-4961-8046-91D296D93EA5}"/>
              </a:ext>
            </a:extLst>
          </p:cNvPr>
          <p:cNvGrpSpPr/>
          <p:nvPr/>
        </p:nvGrpSpPr>
        <p:grpSpPr>
          <a:xfrm>
            <a:off x="802015" y="3683726"/>
            <a:ext cx="4455491" cy="2498593"/>
            <a:chOff x="231342" y="93512"/>
            <a:chExt cx="5772150" cy="32277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23733F6-9B53-4A4E-AF46-2FE39400E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1342" y="440266"/>
              <a:ext cx="5772150" cy="288095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D7CE6B-2AC4-43DA-8D65-F168EBFA401B}"/>
                </a:ext>
              </a:extLst>
            </p:cNvPr>
            <p:cNvSpPr txBox="1"/>
            <p:nvPr/>
          </p:nvSpPr>
          <p:spPr>
            <a:xfrm>
              <a:off x="2203296" y="93512"/>
              <a:ext cx="202482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Bird Diversity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2DA66FA2-3BBE-463B-997C-A268FD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077" y="876075"/>
            <a:ext cx="4421739" cy="980232"/>
          </a:xfrm>
        </p:spPr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2536BF-6BCE-402A-BBC7-EF45ED200F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071" y="3316506"/>
            <a:ext cx="2850914" cy="1906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0C15C-7D36-485E-B680-BEACCEC2BF2F}"/>
              </a:ext>
            </a:extLst>
          </p:cNvPr>
          <p:cNvSpPr txBox="1"/>
          <p:nvPr/>
        </p:nvSpPr>
        <p:spPr>
          <a:xfrm>
            <a:off x="5264993" y="2839554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1649C-F6AA-492B-912C-60D50CE1900C}"/>
              </a:ext>
            </a:extLst>
          </p:cNvPr>
          <p:cNvSpPr txBox="1"/>
          <p:nvPr/>
        </p:nvSpPr>
        <p:spPr>
          <a:xfrm>
            <a:off x="7147747" y="5335821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</p:spTree>
    <p:extLst>
      <p:ext uri="{BB962C8B-B14F-4D97-AF65-F5344CB8AC3E}">
        <p14:creationId xmlns:p14="http://schemas.microsoft.com/office/powerpoint/2010/main" val="386579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5773-78FC-4EF0-ADEB-C86A0275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Are We In The Sixth Mass Extinction? | Earth.Org">
            <a:extLst>
              <a:ext uri="{FF2B5EF4-FFF2-40B4-BE49-F238E27FC236}">
                <a16:creationId xmlns:a16="http://schemas.microsoft.com/office/drawing/2014/main" id="{AEA2D955-AC48-4FEB-B793-849769D1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" y="1407454"/>
            <a:ext cx="4387207" cy="322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70933F-ACA8-4F3C-82F3-0443895916A7}"/>
              </a:ext>
            </a:extLst>
          </p:cNvPr>
          <p:cNvSpPr txBox="1"/>
          <p:nvPr/>
        </p:nvSpPr>
        <p:spPr>
          <a:xfrm>
            <a:off x="139336" y="313508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Sixth Mass Extinction</a:t>
            </a:r>
          </a:p>
        </p:txBody>
      </p:sp>
      <p:pic>
        <p:nvPicPr>
          <p:cNvPr id="4100" name="Picture 4" descr="IUCN Red List of Threatened Species">
            <a:extLst>
              <a:ext uri="{FF2B5EF4-FFF2-40B4-BE49-F238E27FC236}">
                <a16:creationId xmlns:a16="http://schemas.microsoft.com/office/drawing/2014/main" id="{6C2DC7A5-80CC-4E20-804F-61B9E5F4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53" y="1523759"/>
            <a:ext cx="6284547" cy="342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A372E-A8B5-46C2-BD0D-C63C038E8AD6}"/>
              </a:ext>
            </a:extLst>
          </p:cNvPr>
          <p:cNvSpPr txBox="1"/>
          <p:nvPr/>
        </p:nvSpPr>
        <p:spPr>
          <a:xfrm>
            <a:off x="3988526" y="5065142"/>
            <a:ext cx="446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IUCN Red List of Threatened Species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CBD1FE-9BEB-4D7A-8698-ED9C5823B5CF}"/>
              </a:ext>
            </a:extLst>
          </p:cNvPr>
          <p:cNvGrpSpPr/>
          <p:nvPr/>
        </p:nvGrpSpPr>
        <p:grpSpPr>
          <a:xfrm>
            <a:off x="0" y="2365543"/>
            <a:ext cx="9144000" cy="2652396"/>
            <a:chOff x="0" y="2365543"/>
            <a:chExt cx="9144000" cy="26523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34BC10-761F-4A88-92F1-2E6D8A14D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65543"/>
              <a:ext cx="9144000" cy="23829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6E3547-B254-4CCF-AD9D-53CA820F328A}"/>
                </a:ext>
              </a:extLst>
            </p:cNvPr>
            <p:cNvSpPr txBox="1"/>
            <p:nvPr/>
          </p:nvSpPr>
          <p:spPr>
            <a:xfrm>
              <a:off x="4511" y="4679385"/>
              <a:ext cx="2488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Gaston 2009, J Appl </a:t>
              </a:r>
              <a:r>
                <a:rPr lang="en-US" sz="1600" dirty="0" err="1"/>
                <a:t>Ecol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8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CB3B-8E45-4B84-896E-9535880B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2C4B2-B879-4C50-B7FE-4598B33B7E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4132" y="1638459"/>
            <a:ext cx="5798982" cy="411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CBCC53-DB16-4D12-890F-6FD447EFAE77}"/>
              </a:ext>
            </a:extLst>
          </p:cNvPr>
          <p:cNvSpPr txBox="1"/>
          <p:nvPr/>
        </p:nvSpPr>
        <p:spPr>
          <a:xfrm>
            <a:off x="457200" y="6368070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A2D05-5463-4966-BDA7-061D96AF623A}"/>
              </a:ext>
            </a:extLst>
          </p:cNvPr>
          <p:cNvSpPr txBox="1">
            <a:spLocks/>
          </p:cNvSpPr>
          <p:nvPr/>
        </p:nvSpPr>
        <p:spPr>
          <a:xfrm>
            <a:off x="300446" y="228320"/>
            <a:ext cx="8386354" cy="1675043"/>
          </a:xfrm>
          <a:prstGeom prst="rect">
            <a:avLst/>
          </a:prstGeom>
        </p:spPr>
        <p:txBody>
          <a:bodyPr/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b="0" kern="0" dirty="0"/>
              <a:t>Understanding the factors shaping species’ ranges </a:t>
            </a:r>
            <a:r>
              <a:rPr lang="en-US" sz="2000" kern="0" dirty="0"/>
              <a:t>helps to predict how species range shifts and the impacts on human </a:t>
            </a:r>
            <a:r>
              <a:rPr lang="en-US" altLang="zh-CN" sz="2000" kern="0" dirty="0"/>
              <a:t>well-being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2307780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3087</Words>
  <Application>Microsoft Office PowerPoint</Application>
  <PresentationFormat>On-screen Show (4:3)</PresentationFormat>
  <Paragraphs>507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 Unicode MS</vt:lpstr>
      <vt:lpstr>ArialMT</vt:lpstr>
      <vt:lpstr>DejaVu Sans</vt:lpstr>
      <vt:lpstr>等线</vt:lpstr>
      <vt:lpstr>Droid Sans Fallback</vt:lpstr>
      <vt:lpstr>Fira Sans</vt:lpstr>
      <vt:lpstr>FreeSans</vt:lpstr>
      <vt:lpstr>Liberation Sans</vt:lpstr>
      <vt:lpstr>宋体</vt:lpstr>
      <vt:lpstr>楷体</vt:lpstr>
      <vt:lpstr>Arial</vt:lpstr>
      <vt:lpstr>Calibri</vt:lpstr>
      <vt:lpstr>Times New Roman</vt:lpstr>
      <vt:lpstr>Verdana</vt:lpstr>
      <vt:lpstr>Wingdings</vt:lpstr>
      <vt:lpstr>主题1</vt:lpstr>
      <vt:lpstr>Spatial distribution of species</vt:lpstr>
      <vt:lpstr>Topics</vt:lpstr>
      <vt:lpstr>The distribution of a species</vt:lpstr>
      <vt:lpstr>PowerPoint Presentation</vt:lpstr>
      <vt:lpstr>Geographic range – point observations</vt:lpstr>
      <vt:lpstr>Geographic range – expert range maps</vt:lpstr>
      <vt:lpstr>Why species distributions？</vt:lpstr>
      <vt:lpstr>PowerPoint Presentation</vt:lpstr>
      <vt:lpstr>PowerPoint Presentation</vt:lpstr>
      <vt:lpstr>PowerPoint Presentation</vt:lpstr>
      <vt:lpstr>Point observations and geographic range</vt:lpstr>
      <vt:lpstr>Estimation of range size</vt:lpstr>
      <vt:lpstr>Convex hull vs. alpha hull</vt:lpstr>
      <vt:lpstr>PowerPoint Presentation</vt:lpstr>
      <vt:lpstr>Estimation of range size</vt:lpstr>
      <vt:lpstr>AOO increases with grid resolutions</vt:lpstr>
      <vt:lpstr>PowerPoint Presentation</vt:lpstr>
      <vt:lpstr>EOO vs. AOO</vt:lpstr>
      <vt:lpstr>Endemic vs widespread species</vt:lpstr>
      <vt:lpstr>Species-range-size distributions</vt:lpstr>
      <vt:lpstr>Rapoport’s rule:     increasing geographic range sizes with latitudes </vt:lpstr>
      <vt:lpstr>PowerPoint Presentation</vt:lpstr>
      <vt:lpstr>Geographic patterns of species’ range size</vt:lpstr>
      <vt:lpstr>PowerPoint Presentation</vt:lpstr>
      <vt:lpstr>Internal range structure</vt:lpstr>
      <vt:lpstr>How are individuals distributed w/in a species’ range?</vt:lpstr>
      <vt:lpstr>Spatial variation in abundance</vt:lpstr>
      <vt:lpstr>Abundant-centre hypothesis</vt:lpstr>
      <vt:lpstr>Long-term dynamics of ranges</vt:lpstr>
      <vt:lpstr>PowerPoint Presentation</vt:lpstr>
      <vt:lpstr>Fundamental factors in Soberón’s framework</vt:lpstr>
      <vt:lpstr>(Grinnellian) Niche - tolerance limits</vt:lpstr>
      <vt:lpstr>PowerPoint Presentation</vt:lpstr>
      <vt:lpstr>PowerPoint Presentation</vt:lpstr>
      <vt:lpstr>PowerPoint Presentation</vt:lpstr>
      <vt:lpstr>Biotic interaction</vt:lpstr>
      <vt:lpstr>Competition</vt:lpstr>
      <vt:lpstr>Top-down and bottom-up effects</vt:lpstr>
      <vt:lpstr>Mutualisms</vt:lpstr>
      <vt:lpstr>Biotic vs abiotic range limits – geographical patterns?</vt:lpstr>
      <vt:lpstr>Dispersal effects on range limits</vt:lpstr>
      <vt:lpstr>Dispersal effects</vt:lpstr>
      <vt:lpstr>Limited range filling</vt:lpstr>
      <vt:lpstr>Scale-dependency of range limiting factors</vt:lpstr>
      <vt:lpstr>We are living in the Anthropocene</vt:lpstr>
      <vt:lpstr>Human changes species distributions</vt:lpstr>
      <vt:lpstr>PowerPoint Presentation</vt:lpstr>
      <vt:lpstr>PowerPoint Presentation</vt:lpstr>
      <vt:lpstr>Climate warming drive range shifts?</vt:lpstr>
      <vt:lpstr>PowerPoint Presentation</vt:lpstr>
      <vt:lpstr>Range shifts along latitudes</vt:lpstr>
      <vt:lpstr>PowerPoint Presentation</vt:lpstr>
      <vt:lpstr>Human facilitate species dispersal</vt:lpstr>
      <vt:lpstr>Global accumulation of non-native plants</vt:lpstr>
      <vt:lpstr>PowerPoint Presentation</vt:lpstr>
      <vt:lpstr>Winners and losers </vt:lpstr>
      <vt:lpstr>Hypotheses: occupancy change ~ range size </vt:lpstr>
      <vt:lpstr>PowerPoint Presentation</vt:lpstr>
      <vt:lpstr>Whether protected areas can mitigate directional changes?</vt:lpstr>
      <vt:lpstr>Afternoon: access and use species distribution data </vt:lpstr>
      <vt:lpstr>Sources of species distribution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317</cp:revision>
  <dcterms:created xsi:type="dcterms:W3CDTF">2022-05-01T13:04:24Z</dcterms:created>
  <dcterms:modified xsi:type="dcterms:W3CDTF">2023-06-11T16:02:46Z</dcterms:modified>
</cp:coreProperties>
</file>